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36" r:id="rId1"/>
  </p:sldMasterIdLst>
  <p:notesMasterIdLst>
    <p:notesMasterId r:id="rId39"/>
  </p:notesMasterIdLst>
  <p:sldIdLst>
    <p:sldId id="346" r:id="rId2"/>
    <p:sldId id="292" r:id="rId3"/>
    <p:sldId id="433" r:id="rId4"/>
    <p:sldId id="463" r:id="rId5"/>
    <p:sldId id="436" r:id="rId6"/>
    <p:sldId id="453" r:id="rId7"/>
    <p:sldId id="337" r:id="rId8"/>
    <p:sldId id="430" r:id="rId9"/>
    <p:sldId id="423" r:id="rId10"/>
    <p:sldId id="424" r:id="rId11"/>
    <p:sldId id="425" r:id="rId12"/>
    <p:sldId id="462" r:id="rId13"/>
    <p:sldId id="435" r:id="rId14"/>
    <p:sldId id="437" r:id="rId15"/>
    <p:sldId id="464" r:id="rId16"/>
    <p:sldId id="434" r:id="rId17"/>
    <p:sldId id="440" r:id="rId18"/>
    <p:sldId id="444" r:id="rId19"/>
    <p:sldId id="446" r:id="rId20"/>
    <p:sldId id="445" r:id="rId21"/>
    <p:sldId id="438" r:id="rId22"/>
    <p:sldId id="441" r:id="rId23"/>
    <p:sldId id="442" r:id="rId24"/>
    <p:sldId id="443" r:id="rId25"/>
    <p:sldId id="452" r:id="rId26"/>
    <p:sldId id="450" r:id="rId27"/>
    <p:sldId id="439" r:id="rId28"/>
    <p:sldId id="448" r:id="rId29"/>
    <p:sldId id="454" r:id="rId30"/>
    <p:sldId id="455" r:id="rId31"/>
    <p:sldId id="456" r:id="rId32"/>
    <p:sldId id="457" r:id="rId33"/>
    <p:sldId id="458" r:id="rId34"/>
    <p:sldId id="460" r:id="rId35"/>
    <p:sldId id="461" r:id="rId36"/>
    <p:sldId id="465" r:id="rId37"/>
    <p:sldId id="353" r:id="rId38"/>
  </p:sldIdLst>
  <p:sldSz cx="12192000" cy="6858000"/>
  <p:notesSz cx="6858000" cy="9144000"/>
  <p:embeddedFontLst>
    <p:embeddedFont>
      <p:font typeface="华文行楷" panose="02010800040101010101" pitchFamily="2" charset="-122"/>
      <p:regular r:id="rId40"/>
    </p:embeddedFont>
    <p:embeddedFont>
      <p:font typeface="华文彩云" panose="02010800040101010101" pitchFamily="2" charset="-122"/>
      <p:regular r:id="rId41"/>
    </p:embeddedFont>
    <p:embeddedFont>
      <p:font typeface="微软雅黑" panose="020B0503020204020204" pitchFamily="34" charset="-122"/>
      <p:regular r:id="rId42"/>
      <p:bold r:id="rId43"/>
    </p:embeddedFont>
    <p:embeddedFont>
      <p:font typeface="华文新魏" panose="02010800040101010101" pitchFamily="2" charset="-122"/>
      <p:regular r:id="rId44"/>
    </p:embeddedFont>
    <p:embeddedFont>
      <p:font typeface="Calibri Light" panose="020F0302020204030204" pitchFamily="34" charset="0"/>
      <p:regular r:id="rId45"/>
      <p:italic r:id="rId46"/>
    </p:embeddedFont>
    <p:embeddedFont>
      <p:font typeface="腾祥铚谦钢笔简" panose="01010104010101010101" pitchFamily="2" charset="-122"/>
      <p:regular r:id="rId47"/>
    </p:embeddedFont>
    <p:embeddedFont>
      <p:font typeface="Calibri" panose="020F0502020204030204" pitchFamily="34" charset="0"/>
      <p:regular r:id="rId48"/>
      <p:bold r:id="rId49"/>
      <p:italic r:id="rId50"/>
      <p:boldItalic r:id="rId51"/>
    </p:embeddedFont>
  </p:embeddedFontLst>
  <p:defaultTextStyle>
    <a:defPPr>
      <a:defRPr lang="en-US"/>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E9366"/>
    <a:srgbClr val="7E5A36"/>
    <a:srgbClr val="BA8F61"/>
    <a:srgbClr val="52B6B1"/>
    <a:srgbClr val="0E94F1"/>
    <a:srgbClr val="97C602"/>
    <a:srgbClr val="79A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912" y="-84"/>
      </p:cViewPr>
      <p:guideLst>
        <p:guide orient="horz" pos="2160"/>
        <p:guide pos="3069"/>
        <p:guide pos="1368"/>
        <p:guide pos="3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510A7B-AE14-4434-90E3-F43BBA1EAD45}" type="datetimeFigureOut">
              <a:rPr lang="zh-CN" altLang="en-US" smtClean="0"/>
              <a:t>2018-09-15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3A138E-A767-4EBC-9E99-229E566EB9B7}" type="slidenum">
              <a:rPr lang="zh-CN" altLang="en-US" smtClean="0"/>
              <a:t>‹#›</a:t>
            </a:fld>
            <a:endParaRPr lang="zh-CN" altLang="en-US"/>
          </a:p>
        </p:txBody>
      </p:sp>
    </p:spTree>
    <p:extLst>
      <p:ext uri="{BB962C8B-B14F-4D97-AF65-F5344CB8AC3E}">
        <p14:creationId xmlns:p14="http://schemas.microsoft.com/office/powerpoint/2010/main" val="2157420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A138E-A767-4EBC-9E99-229E566EB9B7}" type="slidenum">
              <a:rPr lang="zh-CN" altLang="en-US" smtClean="0"/>
              <a:t>8</a:t>
            </a:fld>
            <a:endParaRPr lang="zh-CN" altLang="en-US"/>
          </a:p>
        </p:txBody>
      </p:sp>
    </p:spTree>
    <p:extLst>
      <p:ext uri="{BB962C8B-B14F-4D97-AF65-F5344CB8AC3E}">
        <p14:creationId xmlns:p14="http://schemas.microsoft.com/office/powerpoint/2010/main" val="242263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A138E-A767-4EBC-9E99-229E566EB9B7}" type="slidenum">
              <a:rPr lang="zh-CN" altLang="en-US" smtClean="0"/>
              <a:t>12</a:t>
            </a:fld>
            <a:endParaRPr lang="zh-CN" altLang="en-US"/>
          </a:p>
        </p:txBody>
      </p:sp>
    </p:spTree>
    <p:extLst>
      <p:ext uri="{BB962C8B-B14F-4D97-AF65-F5344CB8AC3E}">
        <p14:creationId xmlns:p14="http://schemas.microsoft.com/office/powerpoint/2010/main" val="238826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A138E-A767-4EBC-9E99-229E566EB9B7}" type="slidenum">
              <a:rPr lang="zh-CN" altLang="en-US" smtClean="0"/>
              <a:t>24</a:t>
            </a:fld>
            <a:endParaRPr lang="zh-CN" altLang="en-US"/>
          </a:p>
        </p:txBody>
      </p:sp>
    </p:spTree>
    <p:extLst>
      <p:ext uri="{BB962C8B-B14F-4D97-AF65-F5344CB8AC3E}">
        <p14:creationId xmlns:p14="http://schemas.microsoft.com/office/powerpoint/2010/main" val="164453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3A138E-A767-4EBC-9E99-229E566EB9B7}" type="slidenum">
              <a:rPr lang="zh-CN" altLang="en-US" smtClean="0"/>
              <a:t>30</a:t>
            </a:fld>
            <a:endParaRPr lang="zh-CN" altLang="en-US"/>
          </a:p>
        </p:txBody>
      </p:sp>
    </p:spTree>
    <p:extLst>
      <p:ext uri="{BB962C8B-B14F-4D97-AF65-F5344CB8AC3E}">
        <p14:creationId xmlns:p14="http://schemas.microsoft.com/office/powerpoint/2010/main" val="3703224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81F65D67-2B26-47CF-A4C5-CE94A2723BA7}" type="datetimeFigureOut">
              <a:rPr lang="en-US" altLang="zh-CN"/>
              <a:pPr/>
              <a:t>9/15/2018</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ECC81FA-791B-4A7B-8E8D-F736FB29ED9F}" type="slidenum">
              <a:rPr lang="en-US" altLang="zh-CN"/>
              <a:pPr/>
              <a:t>‹#›</a:t>
            </a:fld>
            <a:endParaRPr lang="en-US" altLang="zh-CN"/>
          </a:p>
        </p:txBody>
      </p:sp>
    </p:spTree>
    <p:extLst>
      <p:ext uri="{BB962C8B-B14F-4D97-AF65-F5344CB8AC3E}">
        <p14:creationId xmlns:p14="http://schemas.microsoft.com/office/powerpoint/2010/main" val="195792241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47D8B7D-3B4C-4D23-BE03-7179136F0F30}" type="datetimeFigureOut">
              <a:rPr lang="en-US" altLang="zh-CN"/>
              <a:pPr/>
              <a:t>9/15/2018</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30C09E8-111F-49A2-9816-048E2A30F97D}" type="slidenum">
              <a:rPr lang="en-US" altLang="zh-CN"/>
              <a:pPr/>
              <a:t>‹#›</a:t>
            </a:fld>
            <a:endParaRPr lang="en-US" altLang="zh-CN"/>
          </a:p>
        </p:txBody>
      </p:sp>
    </p:spTree>
    <p:extLst>
      <p:ext uri="{BB962C8B-B14F-4D97-AF65-F5344CB8AC3E}">
        <p14:creationId xmlns:p14="http://schemas.microsoft.com/office/powerpoint/2010/main" val="160560499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70A73E2-41FE-4233-9F73-0C695FF8D30D}" type="datetimeFigureOut">
              <a:rPr lang="en-US" altLang="zh-CN"/>
              <a:pPr/>
              <a:t>9/15/2018</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F1BE126-CD9D-4635-831A-FCF6422555F8}" type="slidenum">
              <a:rPr lang="en-US" altLang="zh-CN"/>
              <a:pPr/>
              <a:t>‹#›</a:t>
            </a:fld>
            <a:endParaRPr lang="en-US" altLang="zh-CN"/>
          </a:p>
        </p:txBody>
      </p:sp>
    </p:spTree>
    <p:extLst>
      <p:ext uri="{BB962C8B-B14F-4D97-AF65-F5344CB8AC3E}">
        <p14:creationId xmlns:p14="http://schemas.microsoft.com/office/powerpoint/2010/main" val="228734267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E5AC696-5307-4539-9D9A-C21236C82458}" type="datetimeFigureOut">
              <a:rPr lang="en-US" altLang="zh-CN"/>
              <a:pPr/>
              <a:t>9/15/2018</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18406F5-BF88-48E6-92BE-77BF67814BC5}" type="slidenum">
              <a:rPr lang="en-US" altLang="zh-CN"/>
              <a:pPr/>
              <a:t>‹#›</a:t>
            </a:fld>
            <a:endParaRPr lang="en-US" altLang="zh-CN"/>
          </a:p>
        </p:txBody>
      </p:sp>
    </p:spTree>
    <p:extLst>
      <p:ext uri="{BB962C8B-B14F-4D97-AF65-F5344CB8AC3E}">
        <p14:creationId xmlns:p14="http://schemas.microsoft.com/office/powerpoint/2010/main" val="33570084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C681BC9E-B2D0-4258-A33C-C17F0298FD4D}" type="datetimeFigureOut">
              <a:rPr lang="en-US" altLang="zh-CN"/>
              <a:pPr/>
              <a:t>9/15/2018</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65DF772-1A0A-4848-8FB6-58455146B9EE}" type="slidenum">
              <a:rPr lang="en-US" altLang="zh-CN"/>
              <a:pPr/>
              <a:t>‹#›</a:t>
            </a:fld>
            <a:endParaRPr lang="en-US" altLang="zh-CN"/>
          </a:p>
        </p:txBody>
      </p:sp>
    </p:spTree>
    <p:extLst>
      <p:ext uri="{BB962C8B-B14F-4D97-AF65-F5344CB8AC3E}">
        <p14:creationId xmlns:p14="http://schemas.microsoft.com/office/powerpoint/2010/main" val="1517010671"/>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B9A9CEA-83A3-40DA-BECF-6139E96726C8}" type="datetimeFigureOut">
              <a:rPr lang="en-US" altLang="zh-CN"/>
              <a:pPr/>
              <a:t>9/15/2018</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8A6D6EF-D135-419D-91A9-40B790D8A2C0}" type="slidenum">
              <a:rPr lang="en-US" altLang="zh-CN"/>
              <a:pPr/>
              <a:t>‹#›</a:t>
            </a:fld>
            <a:endParaRPr lang="en-US" altLang="zh-CN"/>
          </a:p>
        </p:txBody>
      </p:sp>
    </p:spTree>
    <p:extLst>
      <p:ext uri="{BB962C8B-B14F-4D97-AF65-F5344CB8AC3E}">
        <p14:creationId xmlns:p14="http://schemas.microsoft.com/office/powerpoint/2010/main" val="242341295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A0899AA0-F4DE-489C-B14A-DA435E890DFB}" type="datetimeFigureOut">
              <a:rPr lang="en-US" altLang="zh-CN"/>
              <a:pPr/>
              <a:t>9/15/2018</a:t>
            </a:fld>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2D1DA522-53C5-4266-B27C-9F7115085C5D}" type="slidenum">
              <a:rPr lang="en-US" altLang="zh-CN"/>
              <a:pPr/>
              <a:t>‹#›</a:t>
            </a:fld>
            <a:endParaRPr lang="en-US" altLang="zh-CN"/>
          </a:p>
        </p:txBody>
      </p:sp>
    </p:spTree>
    <p:extLst>
      <p:ext uri="{BB962C8B-B14F-4D97-AF65-F5344CB8AC3E}">
        <p14:creationId xmlns:p14="http://schemas.microsoft.com/office/powerpoint/2010/main" val="115827808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B2BA762-5902-4B5A-8AFE-9AA3D22E39D4}" type="datetimeFigureOut">
              <a:rPr lang="en-US" altLang="zh-CN"/>
              <a:pPr/>
              <a:t>9/15/2018</a:t>
            </a:fld>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722D562-8051-4E1B-8429-3287B42AC625}" type="slidenum">
              <a:rPr lang="en-US" altLang="zh-CN"/>
              <a:pPr/>
              <a:t>‹#›</a:t>
            </a:fld>
            <a:endParaRPr lang="en-US" altLang="zh-CN"/>
          </a:p>
        </p:txBody>
      </p:sp>
    </p:spTree>
    <p:extLst>
      <p:ext uri="{BB962C8B-B14F-4D97-AF65-F5344CB8AC3E}">
        <p14:creationId xmlns:p14="http://schemas.microsoft.com/office/powerpoint/2010/main" val="337247465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FE924DA-1C91-4C26-9B4E-7E5AB4727FC9}" type="datetimeFigureOut">
              <a:rPr lang="en-US" altLang="zh-CN"/>
              <a:pPr/>
              <a:t>9/15/2018</a:t>
            </a:fld>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871B665-795E-4EE3-8A1A-B9A83ABD457D}" type="slidenum">
              <a:rPr lang="en-US" altLang="zh-CN"/>
              <a:pPr/>
              <a:t>‹#›</a:t>
            </a:fld>
            <a:endParaRPr lang="en-US" altLang="zh-CN"/>
          </a:p>
        </p:txBody>
      </p:sp>
    </p:spTree>
    <p:extLst>
      <p:ext uri="{BB962C8B-B14F-4D97-AF65-F5344CB8AC3E}">
        <p14:creationId xmlns:p14="http://schemas.microsoft.com/office/powerpoint/2010/main" val="166288210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3B07CCD6-F1D0-43D9-A2F4-17F2640098E8}" type="datetimeFigureOut">
              <a:rPr lang="en-US" altLang="zh-CN"/>
              <a:pPr/>
              <a:t>9/15/2018</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F624FDF-3DA5-4272-A3CC-F7891B88FDA5}" type="slidenum">
              <a:rPr lang="en-US" altLang="zh-CN"/>
              <a:pPr/>
              <a:t>‹#›</a:t>
            </a:fld>
            <a:endParaRPr lang="en-US" altLang="zh-CN"/>
          </a:p>
        </p:txBody>
      </p:sp>
    </p:spTree>
    <p:extLst>
      <p:ext uri="{BB962C8B-B14F-4D97-AF65-F5344CB8AC3E}">
        <p14:creationId xmlns:p14="http://schemas.microsoft.com/office/powerpoint/2010/main" val="113587521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35D41FF-9D05-4A28-B1CF-C6CBB55D1E5E}" type="datetimeFigureOut">
              <a:rPr lang="en-US" altLang="zh-CN"/>
              <a:pPr/>
              <a:t>9/15/2018</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8140710-5D0F-4093-B5FB-933E897709C1}" type="slidenum">
              <a:rPr lang="en-US" altLang="zh-CN"/>
              <a:pPr/>
              <a:t>‹#›</a:t>
            </a:fld>
            <a:endParaRPr lang="en-US" altLang="zh-CN"/>
          </a:p>
        </p:txBody>
      </p:sp>
    </p:spTree>
    <p:extLst>
      <p:ext uri="{BB962C8B-B14F-4D97-AF65-F5344CB8AC3E}">
        <p14:creationId xmlns:p14="http://schemas.microsoft.com/office/powerpoint/2010/main" val="9995463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Date Placeholder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ea typeface="宋体" pitchFamily="2" charset="-122"/>
              </a:defRPr>
            </a:lvl1pPr>
          </a:lstStyle>
          <a:p>
            <a:fld id="{C3889098-CA67-4F24-8978-0D33A1497577}" type="datetimeFigureOut">
              <a:rPr lang="en-US" altLang="zh-CN"/>
              <a:pPr/>
              <a:t>9/15/2018</a:t>
            </a:fld>
            <a:endParaRPr lang="en-US" altLang="zh-CN"/>
          </a:p>
        </p:txBody>
      </p:sp>
      <p:sp>
        <p:nvSpPr>
          <p:cNvPr id="2054" name="Footer Placeholder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ea typeface="宋体" pitchFamily="2" charset="-122"/>
              </a:defRPr>
            </a:lvl1pPr>
          </a:lstStyle>
          <a:p>
            <a:endParaRPr lang="en-US" altLang="zh-CN"/>
          </a:p>
        </p:txBody>
      </p:sp>
      <p:sp>
        <p:nvSpPr>
          <p:cNvPr id="2055" name="Slide Number Placeholder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itchFamily="2" charset="-122"/>
              </a:defRPr>
            </a:lvl1pPr>
          </a:lstStyle>
          <a:p>
            <a:fld id="{1453C5E3-BFE7-4547-A863-706824945CB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Lst>
  <p:transition spd="med">
    <p:fad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21442;&#32771;&#25991;&#29486;/2018&#24180;&#24230;&#29992;&#20154;&#21333;&#20301;&#21450;&#32844;&#24037;&#31038;&#20445;&#32564;&#36153;&#26631;&#20934;.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4460" y="1584960"/>
            <a:ext cx="9403080" cy="2123658"/>
          </a:xfrm>
          <a:prstGeom prst="rect">
            <a:avLst/>
          </a:prstGeom>
          <a:noFill/>
        </p:spPr>
        <p:txBody>
          <a:bodyPr wrap="square" rtlCol="0">
            <a:spAutoFit/>
          </a:bodyPr>
          <a:lstStyle/>
          <a:p>
            <a:pPr algn="ctr"/>
            <a:r>
              <a:rPr lang="zh-CN" altLang="en-US" sz="4400" dirty="0" smtClean="0">
                <a:solidFill>
                  <a:schemeClr val="bg1"/>
                </a:solidFill>
                <a:latin typeface="华文行楷" panose="02010800040101010101" pitchFamily="2" charset="-122"/>
                <a:ea typeface="华文行楷" panose="02010800040101010101" pitchFamily="2" charset="-122"/>
              </a:rPr>
              <a:t>中华人名共和国</a:t>
            </a:r>
            <a:endParaRPr lang="en-US" altLang="zh-CN" sz="4400" dirty="0" smtClean="0">
              <a:solidFill>
                <a:schemeClr val="bg1"/>
              </a:solidFill>
              <a:latin typeface="华文行楷" panose="02010800040101010101" pitchFamily="2" charset="-122"/>
              <a:ea typeface="华文行楷" panose="02010800040101010101" pitchFamily="2" charset="-122"/>
            </a:endParaRPr>
          </a:p>
          <a:p>
            <a:pPr algn="ctr"/>
            <a:endParaRPr lang="en-US" altLang="zh-CN" sz="4400" dirty="0" smtClean="0">
              <a:solidFill>
                <a:schemeClr val="bg1"/>
              </a:solidFill>
              <a:latin typeface="华文行楷" panose="02010800040101010101" pitchFamily="2" charset="-122"/>
              <a:ea typeface="华文行楷" panose="02010800040101010101" pitchFamily="2" charset="-122"/>
            </a:endParaRPr>
          </a:p>
          <a:p>
            <a:pPr algn="ctr"/>
            <a:r>
              <a:rPr lang="zh-CN" altLang="en-US" sz="4400" dirty="0" smtClean="0">
                <a:solidFill>
                  <a:schemeClr val="bg1"/>
                </a:solidFill>
                <a:latin typeface="华文行楷" panose="02010800040101010101" pitchFamily="2" charset="-122"/>
                <a:ea typeface="华文行楷" panose="02010800040101010101" pitchFamily="2" charset="-122"/>
              </a:rPr>
              <a:t>个人所得税法修正案（草案）</a:t>
            </a:r>
            <a:endParaRPr lang="zh-CN" altLang="en-US" sz="4400" dirty="0">
              <a:solidFill>
                <a:schemeClr val="bg1"/>
              </a:solidFill>
              <a:latin typeface="华文行楷" panose="02010800040101010101" pitchFamily="2" charset="-122"/>
              <a:ea typeface="华文行楷" panose="02010800040101010101" pitchFamily="2" charset="-122"/>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105" y="2747466"/>
            <a:ext cx="919085" cy="100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8455" y="2747466"/>
            <a:ext cx="919085" cy="100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132320" y="4800600"/>
            <a:ext cx="4587240" cy="646331"/>
          </a:xfrm>
          <a:prstGeom prst="rect">
            <a:avLst/>
          </a:prstGeom>
          <a:noFill/>
        </p:spPr>
        <p:txBody>
          <a:bodyPr wrap="square" rtlCol="0">
            <a:spAutoFit/>
          </a:bodyPr>
          <a:lstStyle/>
          <a:p>
            <a:pPr algn="ctr"/>
            <a:r>
              <a:rPr lang="en-US" altLang="zh-CN" sz="3600" b="1" dirty="0" smtClean="0">
                <a:solidFill>
                  <a:schemeClr val="bg1"/>
                </a:solidFill>
                <a:latin typeface="腾祥铚谦钢笔简" panose="01010104010101010101" pitchFamily="2" charset="-122"/>
                <a:ea typeface="腾祥铚谦钢笔简" panose="01010104010101010101" pitchFamily="2" charset="-122"/>
              </a:rPr>
              <a:t>2018</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年</a:t>
            </a:r>
            <a:r>
              <a:rPr lang="en-US" altLang="zh-CN" sz="3600" b="1" dirty="0" smtClean="0">
                <a:solidFill>
                  <a:schemeClr val="bg1"/>
                </a:solidFill>
                <a:latin typeface="腾祥铚谦钢笔简" panose="01010104010101010101" pitchFamily="2" charset="-122"/>
                <a:ea typeface="腾祥铚谦钢笔简" panose="01010104010101010101" pitchFamily="2" charset="-122"/>
              </a:rPr>
              <a:t>08</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月</a:t>
            </a:r>
            <a:r>
              <a:rPr lang="en-US" altLang="zh-CN" sz="3600" b="1" dirty="0" smtClean="0">
                <a:solidFill>
                  <a:schemeClr val="bg1"/>
                </a:solidFill>
                <a:latin typeface="腾祥铚谦钢笔简" panose="01010104010101010101" pitchFamily="2" charset="-122"/>
                <a:ea typeface="腾祥铚谦钢笔简" panose="01010104010101010101" pitchFamily="2" charset="-122"/>
              </a:rPr>
              <a:t>31</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日</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4360" y="868680"/>
            <a:ext cx="11125200" cy="2862322"/>
          </a:xfrm>
          <a:prstGeom prst="rect">
            <a:avLst/>
          </a:prstGeom>
        </p:spPr>
        <p:txBody>
          <a:bodyPr wrap="square">
            <a:spAutoFit/>
          </a:bodyPr>
          <a:lstStyle/>
          <a:p>
            <a:pPr>
              <a:spcBef>
                <a:spcPts val="2400"/>
              </a:spcBef>
            </a:pPr>
            <a:r>
              <a:rPr lang="zh-CN" altLang="en-US" sz="2800" dirty="0">
                <a:solidFill>
                  <a:schemeClr val="bg1"/>
                </a:solidFill>
                <a:latin typeface="腾祥铚谦钢笔简" panose="01010104010101010101" pitchFamily="2" charset="-122"/>
                <a:ea typeface="腾祥铚谦钢笔简" panose="01010104010101010101" pitchFamily="2" charset="-122"/>
              </a:rPr>
              <a:t>二者的区别是：假设数字</a:t>
            </a:r>
            <a:r>
              <a:rPr lang="zh-CN" altLang="en-US" sz="2800" dirty="0" smtClean="0">
                <a:solidFill>
                  <a:schemeClr val="bg1"/>
                </a:solidFill>
                <a:latin typeface="腾祥铚谦钢笔简" panose="01010104010101010101" pitchFamily="2" charset="-122"/>
                <a:ea typeface="腾祥铚谦钢笔简" panose="01010104010101010101" pitchFamily="2" charset="-122"/>
              </a:rPr>
              <a:t>为</a:t>
            </a:r>
            <a:r>
              <a:rPr lang="en-US" altLang="zh-CN" sz="2800" dirty="0" smtClean="0">
                <a:solidFill>
                  <a:schemeClr val="bg1"/>
                </a:solidFill>
                <a:latin typeface="腾祥铚谦钢笔简" panose="01010104010101010101" pitchFamily="2" charset="-122"/>
                <a:ea typeface="腾祥铚谦钢笔简" panose="01010104010101010101" pitchFamily="2" charset="-122"/>
              </a:rPr>
              <a:t>5000</a:t>
            </a:r>
            <a:r>
              <a:rPr lang="zh-CN" altLang="en-US" sz="2800" dirty="0">
                <a:solidFill>
                  <a:schemeClr val="bg1"/>
                </a:solidFill>
                <a:latin typeface="腾祥铚谦钢笔简" panose="01010104010101010101" pitchFamily="2" charset="-122"/>
                <a:ea typeface="腾祥铚谦钢笔简" panose="01010104010101010101" pitchFamily="2" charset="-122"/>
              </a:rPr>
              <a:t>，你当月工资</a:t>
            </a:r>
            <a:r>
              <a:rPr lang="zh-CN" altLang="en-US" sz="2800" dirty="0" smtClean="0">
                <a:solidFill>
                  <a:schemeClr val="bg1"/>
                </a:solidFill>
                <a:latin typeface="腾祥铚谦钢笔简" panose="01010104010101010101" pitchFamily="2" charset="-122"/>
                <a:ea typeface="腾祥铚谦钢笔简" panose="01010104010101010101" pitchFamily="2" charset="-122"/>
              </a:rPr>
              <a:t>是</a:t>
            </a:r>
            <a:r>
              <a:rPr lang="en-US" altLang="zh-CN" sz="2800" dirty="0">
                <a:solidFill>
                  <a:schemeClr val="bg1"/>
                </a:solidFill>
                <a:latin typeface="腾祥铚谦钢笔简" panose="01010104010101010101" pitchFamily="2" charset="-122"/>
                <a:ea typeface="腾祥铚谦钢笔简" panose="01010104010101010101" pitchFamily="2" charset="-122"/>
              </a:rPr>
              <a:t>5</a:t>
            </a:r>
            <a:r>
              <a:rPr lang="en-US" altLang="zh-CN" sz="2800" dirty="0" smtClean="0">
                <a:solidFill>
                  <a:schemeClr val="bg1"/>
                </a:solidFill>
                <a:latin typeface="腾祥铚谦钢笔简" panose="01010104010101010101" pitchFamily="2" charset="-122"/>
                <a:ea typeface="腾祥铚谦钢笔简" panose="01010104010101010101" pitchFamily="2" charset="-122"/>
              </a:rPr>
              <a:t>001</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spcBef>
                <a:spcPts val="2400"/>
              </a:spcBef>
            </a:pPr>
            <a:r>
              <a:rPr lang="zh-CN" altLang="en-US" sz="2800" dirty="0" smtClean="0">
                <a:solidFill>
                  <a:schemeClr val="bg1"/>
                </a:solidFill>
                <a:latin typeface="腾祥铚谦钢笔简" panose="01010104010101010101" pitchFamily="2" charset="-122"/>
                <a:ea typeface="腾祥铚谦钢笔简" panose="01010104010101010101" pitchFamily="2" charset="-122"/>
              </a:rPr>
              <a:t>如果</a:t>
            </a:r>
            <a:r>
              <a:rPr lang="zh-CN" altLang="en-US" sz="2800" dirty="0">
                <a:solidFill>
                  <a:schemeClr val="bg1"/>
                </a:solidFill>
                <a:latin typeface="腾祥铚谦钢笔简" panose="01010104010101010101" pitchFamily="2" charset="-122"/>
                <a:ea typeface="腾祥铚谦钢笔简" panose="01010104010101010101" pitchFamily="2" charset="-122"/>
              </a:rPr>
              <a:t>是免征额</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r>
              <a:rPr lang="en-US" altLang="zh-CN" sz="2800" dirty="0" smtClean="0">
                <a:solidFill>
                  <a:schemeClr val="bg1"/>
                </a:solidFill>
                <a:latin typeface="腾祥铚谦钢笔简" panose="01010104010101010101" pitchFamily="2" charset="-122"/>
                <a:ea typeface="腾祥铚谦钢笔简" panose="01010104010101010101" pitchFamily="2" charset="-122"/>
              </a:rPr>
              <a:t>5000</a:t>
            </a:r>
            <a:r>
              <a:rPr lang="zh-CN" altLang="en-US" sz="2800" dirty="0">
                <a:solidFill>
                  <a:schemeClr val="bg1"/>
                </a:solidFill>
                <a:latin typeface="腾祥铚谦钢笔简" panose="01010104010101010101" pitchFamily="2" charset="-122"/>
                <a:ea typeface="腾祥铚谦钢笔简" panose="01010104010101010101" pitchFamily="2" charset="-122"/>
              </a:rPr>
              <a:t>就免了，只就超出的</a:t>
            </a:r>
            <a:r>
              <a:rPr lang="en-US" altLang="zh-CN" sz="2800" dirty="0">
                <a:solidFill>
                  <a:schemeClr val="bg1"/>
                </a:solidFill>
                <a:latin typeface="腾祥铚谦钢笔简" panose="01010104010101010101" pitchFamily="2" charset="-122"/>
                <a:ea typeface="腾祥铚谦钢笔简" panose="01010104010101010101" pitchFamily="2" charset="-122"/>
              </a:rPr>
              <a:t>1</a:t>
            </a:r>
            <a:r>
              <a:rPr lang="zh-CN" altLang="en-US" sz="2800" dirty="0">
                <a:solidFill>
                  <a:schemeClr val="bg1"/>
                </a:solidFill>
                <a:latin typeface="腾祥铚谦钢笔简" panose="01010104010101010101" pitchFamily="2" charset="-122"/>
                <a:ea typeface="腾祥铚谦钢笔简" panose="01010104010101010101" pitchFamily="2" charset="-122"/>
              </a:rPr>
              <a:t>块钱</a:t>
            </a:r>
            <a:r>
              <a:rPr lang="zh-CN" altLang="en-US" sz="2800" dirty="0" smtClean="0">
                <a:solidFill>
                  <a:schemeClr val="bg1"/>
                </a:solidFill>
                <a:latin typeface="腾祥铚谦钢笔简" panose="01010104010101010101" pitchFamily="2" charset="-122"/>
                <a:ea typeface="腾祥铚谦钢笔简" panose="01010104010101010101" pitchFamily="2" charset="-122"/>
              </a:rPr>
              <a:t>缴税</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spcBef>
                <a:spcPts val="2400"/>
              </a:spcBef>
            </a:pPr>
            <a:r>
              <a:rPr lang="zh-CN" altLang="en-US" sz="2800" dirty="0" smtClean="0">
                <a:solidFill>
                  <a:schemeClr val="bg1"/>
                </a:solidFill>
                <a:latin typeface="腾祥铚谦钢笔简" panose="01010104010101010101" pitchFamily="2" charset="-122"/>
                <a:ea typeface="腾祥铚谦钢笔简" panose="01010104010101010101" pitchFamily="2" charset="-122"/>
              </a:rPr>
              <a:t>如果</a:t>
            </a:r>
            <a:r>
              <a:rPr lang="zh-CN" altLang="en-US" sz="2800" dirty="0">
                <a:solidFill>
                  <a:schemeClr val="bg1"/>
                </a:solidFill>
                <a:latin typeface="腾祥铚谦钢笔简" panose="01010104010101010101" pitchFamily="2" charset="-122"/>
                <a:ea typeface="腾祥铚谦钢笔简" panose="01010104010101010101" pitchFamily="2" charset="-122"/>
              </a:rPr>
              <a:t>是起征点，则是</a:t>
            </a:r>
            <a:r>
              <a:rPr lang="zh-CN" altLang="en-US" sz="2800" dirty="0" smtClean="0">
                <a:solidFill>
                  <a:schemeClr val="bg1"/>
                </a:solidFill>
                <a:latin typeface="腾祥铚谦钢笔简" panose="01010104010101010101" pitchFamily="2" charset="-122"/>
                <a:ea typeface="腾祥铚谦钢笔简" panose="01010104010101010101" pitchFamily="2" charset="-122"/>
              </a:rPr>
              <a:t>不够</a:t>
            </a:r>
            <a:r>
              <a:rPr lang="en-US" altLang="zh-CN" sz="2800" dirty="0" smtClean="0">
                <a:solidFill>
                  <a:schemeClr val="bg1"/>
                </a:solidFill>
                <a:latin typeface="腾祥铚谦钢笔简" panose="01010104010101010101" pitchFamily="2" charset="-122"/>
                <a:ea typeface="腾祥铚谦钢笔简" panose="01010104010101010101" pitchFamily="2" charset="-122"/>
              </a:rPr>
              <a:t>5000</a:t>
            </a:r>
            <a:r>
              <a:rPr lang="zh-CN" altLang="en-US" sz="2800" dirty="0">
                <a:solidFill>
                  <a:schemeClr val="bg1"/>
                </a:solidFill>
                <a:latin typeface="腾祥铚谦钢笔简" panose="01010104010101010101" pitchFamily="2" charset="-122"/>
                <a:ea typeface="腾祥铚谦钢笔简" panose="01010104010101010101" pitchFamily="2" charset="-122"/>
              </a:rPr>
              <a:t>的不用交，</a:t>
            </a:r>
            <a:r>
              <a:rPr lang="zh-CN" altLang="en-US" sz="2800" dirty="0" smtClean="0">
                <a:solidFill>
                  <a:schemeClr val="bg1"/>
                </a:solidFill>
                <a:latin typeface="腾祥铚谦钢笔简" panose="01010104010101010101" pitchFamily="2" charset="-122"/>
                <a:ea typeface="腾祥铚谦钢笔简" panose="01010104010101010101" pitchFamily="2" charset="-122"/>
              </a:rPr>
              <a:t>超出</a:t>
            </a:r>
            <a:r>
              <a:rPr lang="en-US" altLang="zh-CN" sz="2800" dirty="0" smtClean="0">
                <a:solidFill>
                  <a:schemeClr val="bg1"/>
                </a:solidFill>
                <a:latin typeface="腾祥铚谦钢笔简" panose="01010104010101010101" pitchFamily="2" charset="-122"/>
                <a:ea typeface="腾祥铚谦钢笔简" panose="01010104010101010101" pitchFamily="2" charset="-122"/>
              </a:rPr>
              <a:t>5000</a:t>
            </a:r>
            <a:r>
              <a:rPr lang="zh-CN" altLang="en-US" sz="2800" dirty="0">
                <a:solidFill>
                  <a:schemeClr val="bg1"/>
                </a:solidFill>
                <a:latin typeface="腾祥铚谦钢笔简" panose="01010104010101010101" pitchFamily="2" charset="-122"/>
                <a:ea typeface="腾祥铚谦钢笔简" panose="01010104010101010101" pitchFamily="2" charset="-122"/>
              </a:rPr>
              <a:t>的全额缴税，即</a:t>
            </a:r>
            <a:r>
              <a:rPr lang="zh-CN" altLang="en-US" sz="2800" dirty="0" smtClean="0">
                <a:solidFill>
                  <a:schemeClr val="bg1"/>
                </a:solidFill>
                <a:latin typeface="腾祥铚谦钢笔简" panose="01010104010101010101" pitchFamily="2" charset="-122"/>
                <a:ea typeface="腾祥铚谦钢笔简" panose="01010104010101010101" pitchFamily="2" charset="-122"/>
              </a:rPr>
              <a:t>以</a:t>
            </a:r>
            <a:r>
              <a:rPr lang="en-US" altLang="zh-CN" sz="2800" dirty="0" smtClean="0">
                <a:solidFill>
                  <a:schemeClr val="bg1"/>
                </a:solidFill>
                <a:latin typeface="腾祥铚谦钢笔简" panose="01010104010101010101" pitchFamily="2" charset="-122"/>
                <a:ea typeface="腾祥铚谦钢笔简" panose="01010104010101010101" pitchFamily="2" charset="-122"/>
              </a:rPr>
              <a:t>5001</a:t>
            </a:r>
            <a:r>
              <a:rPr lang="zh-CN" altLang="en-US" sz="2800" dirty="0">
                <a:solidFill>
                  <a:schemeClr val="bg1"/>
                </a:solidFill>
                <a:latin typeface="腾祥铚谦钢笔简" panose="01010104010101010101" pitchFamily="2" charset="-122"/>
                <a:ea typeface="腾祥铚谦钢笔简" panose="01010104010101010101" pitchFamily="2" charset="-122"/>
              </a:rPr>
              <a:t>元为基数缴税。</a:t>
            </a:r>
          </a:p>
        </p:txBody>
      </p:sp>
      <p:grpSp>
        <p:nvGrpSpPr>
          <p:cNvPr id="3" name="Group 5939"/>
          <p:cNvGrpSpPr>
            <a:grpSpLocks noChangeAspect="1"/>
          </p:cNvGrpSpPr>
          <p:nvPr/>
        </p:nvGrpSpPr>
        <p:grpSpPr bwMode="auto">
          <a:xfrm>
            <a:off x="5585555" y="4903497"/>
            <a:ext cx="1020891" cy="972000"/>
            <a:chOff x="0" y="0"/>
            <a:chExt cx="563563" cy="536575"/>
          </a:xfrm>
        </p:grpSpPr>
        <p:sp>
          <p:nvSpPr>
            <p:cNvPr id="4" name="Freeform 9646"/>
            <p:cNvSpPr>
              <a:spLocks noEditPoints="1"/>
            </p:cNvSpPr>
            <p:nvPr/>
          </p:nvSpPr>
          <p:spPr bwMode="auto">
            <a:xfrm>
              <a:off x="71438" y="55563"/>
              <a:ext cx="417513" cy="417513"/>
            </a:xfrm>
            <a:custGeom>
              <a:avLst/>
              <a:gdLst>
                <a:gd name="T0" fmla="*/ 92 w 111"/>
                <a:gd name="T1" fmla="*/ 17 h 111"/>
                <a:gd name="T2" fmla="*/ 93 w 111"/>
                <a:gd name="T3" fmla="*/ 17 h 111"/>
                <a:gd name="T4" fmla="*/ 70 w 111"/>
                <a:gd name="T5" fmla="*/ 2 h 111"/>
                <a:gd name="T6" fmla="*/ 40 w 111"/>
                <a:gd name="T7" fmla="*/ 3 h 111"/>
                <a:gd name="T8" fmla="*/ 4 w 111"/>
                <a:gd name="T9" fmla="*/ 34 h 111"/>
                <a:gd name="T10" fmla="*/ 2 w 111"/>
                <a:gd name="T11" fmla="*/ 69 h 111"/>
                <a:gd name="T12" fmla="*/ 4 w 111"/>
                <a:gd name="T13" fmla="*/ 75 h 111"/>
                <a:gd name="T14" fmla="*/ 9 w 111"/>
                <a:gd name="T15" fmla="*/ 84 h 111"/>
                <a:gd name="T16" fmla="*/ 38 w 111"/>
                <a:gd name="T17" fmla="*/ 107 h 111"/>
                <a:gd name="T18" fmla="*/ 46 w 111"/>
                <a:gd name="T19" fmla="*/ 109 h 111"/>
                <a:gd name="T20" fmla="*/ 47 w 111"/>
                <a:gd name="T21" fmla="*/ 110 h 111"/>
                <a:gd name="T22" fmla="*/ 48 w 111"/>
                <a:gd name="T23" fmla="*/ 111 h 111"/>
                <a:gd name="T24" fmla="*/ 51 w 111"/>
                <a:gd name="T25" fmla="*/ 111 h 111"/>
                <a:gd name="T26" fmla="*/ 61 w 111"/>
                <a:gd name="T27" fmla="*/ 111 h 111"/>
                <a:gd name="T28" fmla="*/ 64 w 111"/>
                <a:gd name="T29" fmla="*/ 110 h 111"/>
                <a:gd name="T30" fmla="*/ 64 w 111"/>
                <a:gd name="T31" fmla="*/ 110 h 111"/>
                <a:gd name="T32" fmla="*/ 67 w 111"/>
                <a:gd name="T33" fmla="*/ 108 h 111"/>
                <a:gd name="T34" fmla="*/ 84 w 111"/>
                <a:gd name="T35" fmla="*/ 101 h 111"/>
                <a:gd name="T36" fmla="*/ 85 w 111"/>
                <a:gd name="T37" fmla="*/ 102 h 111"/>
                <a:gd name="T38" fmla="*/ 98 w 111"/>
                <a:gd name="T39" fmla="*/ 91 h 111"/>
                <a:gd name="T40" fmla="*/ 101 w 111"/>
                <a:gd name="T41" fmla="*/ 85 h 111"/>
                <a:gd name="T42" fmla="*/ 106 w 111"/>
                <a:gd name="T43" fmla="*/ 78 h 111"/>
                <a:gd name="T44" fmla="*/ 105 w 111"/>
                <a:gd name="T45" fmla="*/ 79 h 111"/>
                <a:gd name="T46" fmla="*/ 106 w 111"/>
                <a:gd name="T47" fmla="*/ 77 h 111"/>
                <a:gd name="T48" fmla="*/ 108 w 111"/>
                <a:gd name="T49" fmla="*/ 71 h 111"/>
                <a:gd name="T50" fmla="*/ 107 w 111"/>
                <a:gd name="T51" fmla="*/ 41 h 111"/>
                <a:gd name="T52" fmla="*/ 3 w 111"/>
                <a:gd name="T53" fmla="*/ 73 h 111"/>
                <a:gd name="T54" fmla="*/ 3 w 111"/>
                <a:gd name="T55" fmla="*/ 73 h 111"/>
                <a:gd name="T56" fmla="*/ 5 w 111"/>
                <a:gd name="T57" fmla="*/ 66 h 111"/>
                <a:gd name="T58" fmla="*/ 6 w 111"/>
                <a:gd name="T59" fmla="*/ 69 h 111"/>
                <a:gd name="T60" fmla="*/ 16 w 111"/>
                <a:gd name="T61" fmla="*/ 90 h 111"/>
                <a:gd name="T62" fmla="*/ 16 w 111"/>
                <a:gd name="T63" fmla="*/ 90 h 111"/>
                <a:gd name="T64" fmla="*/ 64 w 111"/>
                <a:gd name="T65" fmla="*/ 109 h 111"/>
                <a:gd name="T66" fmla="*/ 64 w 111"/>
                <a:gd name="T67" fmla="*/ 109 h 111"/>
                <a:gd name="T68" fmla="*/ 104 w 111"/>
                <a:gd name="T69" fmla="*/ 75 h 111"/>
                <a:gd name="T70" fmla="*/ 83 w 111"/>
                <a:gd name="T71" fmla="*/ 100 h 111"/>
                <a:gd name="T72" fmla="*/ 81 w 111"/>
                <a:gd name="T73" fmla="*/ 100 h 111"/>
                <a:gd name="T74" fmla="*/ 67 w 111"/>
                <a:gd name="T75" fmla="*/ 106 h 111"/>
                <a:gd name="T76" fmla="*/ 54 w 111"/>
                <a:gd name="T77" fmla="*/ 108 h 111"/>
                <a:gd name="T78" fmla="*/ 40 w 111"/>
                <a:gd name="T79" fmla="*/ 104 h 111"/>
                <a:gd name="T80" fmla="*/ 26 w 111"/>
                <a:gd name="T81" fmla="*/ 96 h 111"/>
                <a:gd name="T82" fmla="*/ 17 w 111"/>
                <a:gd name="T83" fmla="*/ 91 h 111"/>
                <a:gd name="T84" fmla="*/ 17 w 111"/>
                <a:gd name="T85" fmla="*/ 89 h 111"/>
                <a:gd name="T86" fmla="*/ 10 w 111"/>
                <a:gd name="T87" fmla="*/ 78 h 111"/>
                <a:gd name="T88" fmla="*/ 8 w 111"/>
                <a:gd name="T89" fmla="*/ 39 h 111"/>
                <a:gd name="T90" fmla="*/ 28 w 111"/>
                <a:gd name="T91" fmla="*/ 13 h 111"/>
                <a:gd name="T92" fmla="*/ 67 w 111"/>
                <a:gd name="T93" fmla="*/ 6 h 111"/>
                <a:gd name="T94" fmla="*/ 97 w 111"/>
                <a:gd name="T9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101" y="27"/>
                  </a:moveTo>
                  <a:cubicBezTo>
                    <a:pt x="104" y="26"/>
                    <a:pt x="94" y="18"/>
                    <a:pt x="92" y="17"/>
                  </a:cubicBezTo>
                  <a:cubicBezTo>
                    <a:pt x="93" y="17"/>
                    <a:pt x="94" y="18"/>
                    <a:pt x="95" y="19"/>
                  </a:cubicBezTo>
                  <a:cubicBezTo>
                    <a:pt x="94" y="18"/>
                    <a:pt x="94" y="17"/>
                    <a:pt x="93" y="17"/>
                  </a:cubicBezTo>
                  <a:cubicBezTo>
                    <a:pt x="88" y="15"/>
                    <a:pt x="85" y="10"/>
                    <a:pt x="81" y="7"/>
                  </a:cubicBezTo>
                  <a:cubicBezTo>
                    <a:pt x="77" y="4"/>
                    <a:pt x="74" y="4"/>
                    <a:pt x="70" y="2"/>
                  </a:cubicBezTo>
                  <a:cubicBezTo>
                    <a:pt x="74" y="5"/>
                    <a:pt x="66" y="2"/>
                    <a:pt x="68" y="1"/>
                  </a:cubicBezTo>
                  <a:cubicBezTo>
                    <a:pt x="58" y="0"/>
                    <a:pt x="49" y="0"/>
                    <a:pt x="40" y="3"/>
                  </a:cubicBezTo>
                  <a:cubicBezTo>
                    <a:pt x="35" y="5"/>
                    <a:pt x="19" y="10"/>
                    <a:pt x="19" y="15"/>
                  </a:cubicBezTo>
                  <a:cubicBezTo>
                    <a:pt x="15" y="15"/>
                    <a:pt x="5" y="30"/>
                    <a:pt x="4" y="34"/>
                  </a:cubicBezTo>
                  <a:cubicBezTo>
                    <a:pt x="3" y="39"/>
                    <a:pt x="0" y="44"/>
                    <a:pt x="1" y="50"/>
                  </a:cubicBezTo>
                  <a:cubicBezTo>
                    <a:pt x="1" y="56"/>
                    <a:pt x="3" y="63"/>
                    <a:pt x="2" y="69"/>
                  </a:cubicBezTo>
                  <a:cubicBezTo>
                    <a:pt x="2" y="67"/>
                    <a:pt x="2" y="66"/>
                    <a:pt x="2" y="65"/>
                  </a:cubicBezTo>
                  <a:cubicBezTo>
                    <a:pt x="1" y="67"/>
                    <a:pt x="1" y="73"/>
                    <a:pt x="4" y="75"/>
                  </a:cubicBezTo>
                  <a:cubicBezTo>
                    <a:pt x="4" y="75"/>
                    <a:pt x="4" y="73"/>
                    <a:pt x="3" y="72"/>
                  </a:cubicBezTo>
                  <a:cubicBezTo>
                    <a:pt x="4" y="73"/>
                    <a:pt x="9" y="82"/>
                    <a:pt x="9" y="84"/>
                  </a:cubicBezTo>
                  <a:cubicBezTo>
                    <a:pt x="10" y="89"/>
                    <a:pt x="18" y="94"/>
                    <a:pt x="22" y="98"/>
                  </a:cubicBezTo>
                  <a:cubicBezTo>
                    <a:pt x="27" y="103"/>
                    <a:pt x="31" y="105"/>
                    <a:pt x="38" y="107"/>
                  </a:cubicBezTo>
                  <a:cubicBezTo>
                    <a:pt x="40" y="107"/>
                    <a:pt x="44" y="108"/>
                    <a:pt x="47" y="108"/>
                  </a:cubicBezTo>
                  <a:cubicBezTo>
                    <a:pt x="46" y="108"/>
                    <a:pt x="46" y="109"/>
                    <a:pt x="46" y="109"/>
                  </a:cubicBezTo>
                  <a:cubicBezTo>
                    <a:pt x="46" y="110"/>
                    <a:pt x="46" y="110"/>
                    <a:pt x="47" y="110"/>
                  </a:cubicBezTo>
                  <a:cubicBezTo>
                    <a:pt x="47" y="110"/>
                    <a:pt x="47" y="110"/>
                    <a:pt x="47" y="110"/>
                  </a:cubicBezTo>
                  <a:cubicBezTo>
                    <a:pt x="47" y="110"/>
                    <a:pt x="48" y="110"/>
                    <a:pt x="48" y="110"/>
                  </a:cubicBezTo>
                  <a:cubicBezTo>
                    <a:pt x="48" y="111"/>
                    <a:pt x="48" y="111"/>
                    <a:pt x="48" y="111"/>
                  </a:cubicBezTo>
                  <a:cubicBezTo>
                    <a:pt x="49" y="111"/>
                    <a:pt x="49" y="111"/>
                    <a:pt x="49" y="111"/>
                  </a:cubicBezTo>
                  <a:cubicBezTo>
                    <a:pt x="50" y="111"/>
                    <a:pt x="50" y="111"/>
                    <a:pt x="51" y="111"/>
                  </a:cubicBezTo>
                  <a:cubicBezTo>
                    <a:pt x="54" y="111"/>
                    <a:pt x="59" y="110"/>
                    <a:pt x="61" y="110"/>
                  </a:cubicBezTo>
                  <a:cubicBezTo>
                    <a:pt x="61" y="110"/>
                    <a:pt x="61" y="111"/>
                    <a:pt x="61" y="111"/>
                  </a:cubicBezTo>
                  <a:cubicBezTo>
                    <a:pt x="63" y="110"/>
                    <a:pt x="64" y="111"/>
                    <a:pt x="64" y="110"/>
                  </a:cubicBezTo>
                  <a:cubicBezTo>
                    <a:pt x="64" y="110"/>
                    <a:pt x="64" y="110"/>
                    <a:pt x="64" y="110"/>
                  </a:cubicBezTo>
                  <a:cubicBezTo>
                    <a:pt x="64" y="110"/>
                    <a:pt x="64" y="111"/>
                    <a:pt x="64" y="111"/>
                  </a:cubicBezTo>
                  <a:cubicBezTo>
                    <a:pt x="64" y="110"/>
                    <a:pt x="64" y="110"/>
                    <a:pt x="64" y="110"/>
                  </a:cubicBezTo>
                  <a:cubicBezTo>
                    <a:pt x="66" y="109"/>
                    <a:pt x="67" y="109"/>
                    <a:pt x="68" y="108"/>
                  </a:cubicBezTo>
                  <a:cubicBezTo>
                    <a:pt x="68" y="108"/>
                    <a:pt x="68" y="108"/>
                    <a:pt x="67" y="108"/>
                  </a:cubicBezTo>
                  <a:cubicBezTo>
                    <a:pt x="70" y="108"/>
                    <a:pt x="74" y="106"/>
                    <a:pt x="77" y="106"/>
                  </a:cubicBezTo>
                  <a:cubicBezTo>
                    <a:pt x="74" y="105"/>
                    <a:pt x="84" y="101"/>
                    <a:pt x="84" y="101"/>
                  </a:cubicBezTo>
                  <a:cubicBezTo>
                    <a:pt x="84" y="102"/>
                    <a:pt x="84" y="102"/>
                    <a:pt x="83" y="103"/>
                  </a:cubicBezTo>
                  <a:cubicBezTo>
                    <a:pt x="84" y="102"/>
                    <a:pt x="85" y="102"/>
                    <a:pt x="85" y="102"/>
                  </a:cubicBezTo>
                  <a:cubicBezTo>
                    <a:pt x="86" y="101"/>
                    <a:pt x="93" y="96"/>
                    <a:pt x="95" y="95"/>
                  </a:cubicBezTo>
                  <a:cubicBezTo>
                    <a:pt x="96" y="95"/>
                    <a:pt x="96" y="91"/>
                    <a:pt x="98" y="91"/>
                  </a:cubicBezTo>
                  <a:cubicBezTo>
                    <a:pt x="96" y="93"/>
                    <a:pt x="98" y="92"/>
                    <a:pt x="98" y="92"/>
                  </a:cubicBezTo>
                  <a:cubicBezTo>
                    <a:pt x="99" y="89"/>
                    <a:pt x="100" y="87"/>
                    <a:pt x="101" y="85"/>
                  </a:cubicBezTo>
                  <a:cubicBezTo>
                    <a:pt x="101" y="85"/>
                    <a:pt x="106" y="81"/>
                    <a:pt x="106" y="79"/>
                  </a:cubicBezTo>
                  <a:cubicBezTo>
                    <a:pt x="106" y="79"/>
                    <a:pt x="106" y="79"/>
                    <a:pt x="106" y="78"/>
                  </a:cubicBezTo>
                  <a:cubicBezTo>
                    <a:pt x="105" y="79"/>
                    <a:pt x="105" y="80"/>
                    <a:pt x="105" y="80"/>
                  </a:cubicBezTo>
                  <a:cubicBezTo>
                    <a:pt x="105" y="80"/>
                    <a:pt x="105" y="79"/>
                    <a:pt x="105" y="79"/>
                  </a:cubicBezTo>
                  <a:cubicBezTo>
                    <a:pt x="105" y="79"/>
                    <a:pt x="105" y="78"/>
                    <a:pt x="106" y="78"/>
                  </a:cubicBezTo>
                  <a:cubicBezTo>
                    <a:pt x="106" y="78"/>
                    <a:pt x="106" y="77"/>
                    <a:pt x="106" y="77"/>
                  </a:cubicBezTo>
                  <a:cubicBezTo>
                    <a:pt x="106" y="77"/>
                    <a:pt x="106" y="78"/>
                    <a:pt x="106" y="78"/>
                  </a:cubicBezTo>
                  <a:cubicBezTo>
                    <a:pt x="107" y="76"/>
                    <a:pt x="107" y="73"/>
                    <a:pt x="108" y="71"/>
                  </a:cubicBezTo>
                  <a:cubicBezTo>
                    <a:pt x="107" y="73"/>
                    <a:pt x="110" y="58"/>
                    <a:pt x="110" y="62"/>
                  </a:cubicBezTo>
                  <a:cubicBezTo>
                    <a:pt x="111" y="55"/>
                    <a:pt x="110" y="46"/>
                    <a:pt x="107" y="41"/>
                  </a:cubicBezTo>
                  <a:cubicBezTo>
                    <a:pt x="110" y="39"/>
                    <a:pt x="101" y="27"/>
                    <a:pt x="101" y="27"/>
                  </a:cubicBezTo>
                  <a:close/>
                  <a:moveTo>
                    <a:pt x="3" y="73"/>
                  </a:moveTo>
                  <a:cubicBezTo>
                    <a:pt x="3" y="73"/>
                    <a:pt x="3" y="73"/>
                    <a:pt x="3" y="73"/>
                  </a:cubicBezTo>
                  <a:cubicBezTo>
                    <a:pt x="3" y="73"/>
                    <a:pt x="4" y="74"/>
                    <a:pt x="3" y="73"/>
                  </a:cubicBezTo>
                  <a:close/>
                  <a:moveTo>
                    <a:pt x="5" y="66"/>
                  </a:moveTo>
                  <a:cubicBezTo>
                    <a:pt x="5" y="66"/>
                    <a:pt x="5" y="66"/>
                    <a:pt x="5" y="66"/>
                  </a:cubicBezTo>
                  <a:cubicBezTo>
                    <a:pt x="5" y="68"/>
                    <a:pt x="5" y="67"/>
                    <a:pt x="5" y="66"/>
                  </a:cubicBezTo>
                  <a:close/>
                  <a:moveTo>
                    <a:pt x="6" y="69"/>
                  </a:moveTo>
                  <a:cubicBezTo>
                    <a:pt x="6" y="69"/>
                    <a:pt x="6" y="69"/>
                    <a:pt x="6" y="69"/>
                  </a:cubicBezTo>
                  <a:close/>
                  <a:moveTo>
                    <a:pt x="16" y="90"/>
                  </a:moveTo>
                  <a:cubicBezTo>
                    <a:pt x="16" y="90"/>
                    <a:pt x="17" y="90"/>
                    <a:pt x="17" y="90"/>
                  </a:cubicBezTo>
                  <a:cubicBezTo>
                    <a:pt x="16" y="90"/>
                    <a:pt x="16" y="90"/>
                    <a:pt x="16" y="90"/>
                  </a:cubicBezTo>
                  <a:close/>
                  <a:moveTo>
                    <a:pt x="64" y="109"/>
                  </a:moveTo>
                  <a:cubicBezTo>
                    <a:pt x="64" y="109"/>
                    <a:pt x="64" y="109"/>
                    <a:pt x="64" y="109"/>
                  </a:cubicBezTo>
                  <a:cubicBezTo>
                    <a:pt x="64" y="109"/>
                    <a:pt x="64" y="109"/>
                    <a:pt x="64" y="109"/>
                  </a:cubicBezTo>
                  <a:cubicBezTo>
                    <a:pt x="64" y="109"/>
                    <a:pt x="64" y="109"/>
                    <a:pt x="64" y="109"/>
                  </a:cubicBezTo>
                  <a:cubicBezTo>
                    <a:pt x="64" y="109"/>
                    <a:pt x="64" y="109"/>
                    <a:pt x="64" y="109"/>
                  </a:cubicBezTo>
                  <a:close/>
                  <a:moveTo>
                    <a:pt x="104" y="75"/>
                  </a:moveTo>
                  <a:cubicBezTo>
                    <a:pt x="103" y="74"/>
                    <a:pt x="105" y="71"/>
                    <a:pt x="104" y="71"/>
                  </a:cubicBezTo>
                  <a:cubicBezTo>
                    <a:pt x="102" y="80"/>
                    <a:pt x="94" y="96"/>
                    <a:pt x="83" y="100"/>
                  </a:cubicBezTo>
                  <a:cubicBezTo>
                    <a:pt x="83" y="99"/>
                    <a:pt x="83" y="99"/>
                    <a:pt x="84" y="99"/>
                  </a:cubicBezTo>
                  <a:cubicBezTo>
                    <a:pt x="83" y="99"/>
                    <a:pt x="82" y="100"/>
                    <a:pt x="81" y="100"/>
                  </a:cubicBezTo>
                  <a:cubicBezTo>
                    <a:pt x="82" y="100"/>
                    <a:pt x="82" y="100"/>
                    <a:pt x="83" y="100"/>
                  </a:cubicBezTo>
                  <a:cubicBezTo>
                    <a:pt x="79" y="103"/>
                    <a:pt x="72" y="106"/>
                    <a:pt x="67" y="106"/>
                  </a:cubicBezTo>
                  <a:cubicBezTo>
                    <a:pt x="69" y="103"/>
                    <a:pt x="60" y="107"/>
                    <a:pt x="59" y="107"/>
                  </a:cubicBezTo>
                  <a:cubicBezTo>
                    <a:pt x="59" y="108"/>
                    <a:pt x="57" y="108"/>
                    <a:pt x="54" y="108"/>
                  </a:cubicBezTo>
                  <a:cubicBezTo>
                    <a:pt x="53" y="107"/>
                    <a:pt x="53" y="107"/>
                    <a:pt x="53" y="107"/>
                  </a:cubicBezTo>
                  <a:cubicBezTo>
                    <a:pt x="50" y="105"/>
                    <a:pt x="44" y="106"/>
                    <a:pt x="40" y="104"/>
                  </a:cubicBezTo>
                  <a:cubicBezTo>
                    <a:pt x="39" y="104"/>
                    <a:pt x="31" y="101"/>
                    <a:pt x="30" y="100"/>
                  </a:cubicBezTo>
                  <a:cubicBezTo>
                    <a:pt x="29" y="101"/>
                    <a:pt x="26" y="95"/>
                    <a:pt x="26" y="96"/>
                  </a:cubicBezTo>
                  <a:cubicBezTo>
                    <a:pt x="26" y="96"/>
                    <a:pt x="26" y="96"/>
                    <a:pt x="26" y="96"/>
                  </a:cubicBezTo>
                  <a:cubicBezTo>
                    <a:pt x="25" y="95"/>
                    <a:pt x="19" y="92"/>
                    <a:pt x="17" y="91"/>
                  </a:cubicBezTo>
                  <a:cubicBezTo>
                    <a:pt x="17" y="90"/>
                    <a:pt x="16" y="89"/>
                    <a:pt x="14" y="87"/>
                  </a:cubicBezTo>
                  <a:cubicBezTo>
                    <a:pt x="15" y="87"/>
                    <a:pt x="17" y="89"/>
                    <a:pt x="17" y="89"/>
                  </a:cubicBezTo>
                  <a:cubicBezTo>
                    <a:pt x="12" y="86"/>
                    <a:pt x="10" y="80"/>
                    <a:pt x="9" y="77"/>
                  </a:cubicBezTo>
                  <a:cubicBezTo>
                    <a:pt x="9" y="77"/>
                    <a:pt x="9" y="77"/>
                    <a:pt x="10" y="78"/>
                  </a:cubicBezTo>
                  <a:cubicBezTo>
                    <a:pt x="9" y="71"/>
                    <a:pt x="6" y="63"/>
                    <a:pt x="5" y="56"/>
                  </a:cubicBezTo>
                  <a:cubicBezTo>
                    <a:pt x="4" y="50"/>
                    <a:pt x="5" y="44"/>
                    <a:pt x="8" y="39"/>
                  </a:cubicBezTo>
                  <a:cubicBezTo>
                    <a:pt x="13" y="27"/>
                    <a:pt x="18" y="20"/>
                    <a:pt x="29" y="13"/>
                  </a:cubicBezTo>
                  <a:cubicBezTo>
                    <a:pt x="28" y="14"/>
                    <a:pt x="28" y="13"/>
                    <a:pt x="28" y="13"/>
                  </a:cubicBezTo>
                  <a:cubicBezTo>
                    <a:pt x="31" y="14"/>
                    <a:pt x="38" y="8"/>
                    <a:pt x="42" y="7"/>
                  </a:cubicBezTo>
                  <a:cubicBezTo>
                    <a:pt x="52" y="5"/>
                    <a:pt x="58" y="4"/>
                    <a:pt x="67" y="6"/>
                  </a:cubicBezTo>
                  <a:cubicBezTo>
                    <a:pt x="74" y="7"/>
                    <a:pt x="80" y="11"/>
                    <a:pt x="85" y="16"/>
                  </a:cubicBezTo>
                  <a:cubicBezTo>
                    <a:pt x="88" y="18"/>
                    <a:pt x="98" y="28"/>
                    <a:pt x="97" y="28"/>
                  </a:cubicBezTo>
                  <a:cubicBezTo>
                    <a:pt x="108" y="40"/>
                    <a:pt x="108" y="60"/>
                    <a:pt x="104" y="7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 name="Freeform 9647"/>
            <p:cNvSpPr>
              <a:spLocks noEditPoints="1"/>
            </p:cNvSpPr>
            <p:nvPr/>
          </p:nvSpPr>
          <p:spPr bwMode="auto">
            <a:xfrm>
              <a:off x="0" y="0"/>
              <a:ext cx="563563" cy="536575"/>
            </a:xfrm>
            <a:custGeom>
              <a:avLst/>
              <a:gdLst>
                <a:gd name="T0" fmla="*/ 142 w 150"/>
                <a:gd name="T1" fmla="*/ 49 h 143"/>
                <a:gd name="T2" fmla="*/ 106 w 150"/>
                <a:gd name="T3" fmla="*/ 11 h 143"/>
                <a:gd name="T4" fmla="*/ 89 w 150"/>
                <a:gd name="T5" fmla="*/ 4 h 143"/>
                <a:gd name="T6" fmla="*/ 86 w 150"/>
                <a:gd name="T7" fmla="*/ 3 h 143"/>
                <a:gd name="T8" fmla="*/ 86 w 150"/>
                <a:gd name="T9" fmla="*/ 3 h 143"/>
                <a:gd name="T10" fmla="*/ 85 w 150"/>
                <a:gd name="T11" fmla="*/ 3 h 143"/>
                <a:gd name="T12" fmla="*/ 86 w 150"/>
                <a:gd name="T13" fmla="*/ 3 h 143"/>
                <a:gd name="T14" fmla="*/ 86 w 150"/>
                <a:gd name="T15" fmla="*/ 3 h 143"/>
                <a:gd name="T16" fmla="*/ 86 w 150"/>
                <a:gd name="T17" fmla="*/ 3 h 143"/>
                <a:gd name="T18" fmla="*/ 85 w 150"/>
                <a:gd name="T19" fmla="*/ 2 h 143"/>
                <a:gd name="T20" fmla="*/ 86 w 150"/>
                <a:gd name="T21" fmla="*/ 1 h 143"/>
                <a:gd name="T22" fmla="*/ 77 w 150"/>
                <a:gd name="T23" fmla="*/ 1 h 143"/>
                <a:gd name="T24" fmla="*/ 74 w 150"/>
                <a:gd name="T25" fmla="*/ 1 h 143"/>
                <a:gd name="T26" fmla="*/ 73 w 150"/>
                <a:gd name="T27" fmla="*/ 2 h 143"/>
                <a:gd name="T28" fmla="*/ 66 w 150"/>
                <a:gd name="T29" fmla="*/ 1 h 143"/>
                <a:gd name="T30" fmla="*/ 65 w 150"/>
                <a:gd name="T31" fmla="*/ 1 h 143"/>
                <a:gd name="T32" fmla="*/ 39 w 150"/>
                <a:gd name="T33" fmla="*/ 10 h 143"/>
                <a:gd name="T34" fmla="*/ 23 w 150"/>
                <a:gd name="T35" fmla="*/ 26 h 143"/>
                <a:gd name="T36" fmla="*/ 20 w 150"/>
                <a:gd name="T37" fmla="*/ 29 h 143"/>
                <a:gd name="T38" fmla="*/ 12 w 150"/>
                <a:gd name="T39" fmla="*/ 39 h 143"/>
                <a:gd name="T40" fmla="*/ 11 w 150"/>
                <a:gd name="T41" fmla="*/ 41 h 143"/>
                <a:gd name="T42" fmla="*/ 6 w 150"/>
                <a:gd name="T43" fmla="*/ 84 h 143"/>
                <a:gd name="T44" fmla="*/ 38 w 150"/>
                <a:gd name="T45" fmla="*/ 131 h 143"/>
                <a:gd name="T46" fmla="*/ 119 w 150"/>
                <a:gd name="T47" fmla="*/ 126 h 143"/>
                <a:gd name="T48" fmla="*/ 140 w 150"/>
                <a:gd name="T49" fmla="*/ 45 h 143"/>
                <a:gd name="T50" fmla="*/ 135 w 150"/>
                <a:gd name="T51" fmla="*/ 43 h 143"/>
                <a:gd name="T52" fmla="*/ 135 w 150"/>
                <a:gd name="T53" fmla="*/ 42 h 143"/>
                <a:gd name="T54" fmla="*/ 85 w 150"/>
                <a:gd name="T55" fmla="*/ 2 h 143"/>
                <a:gd name="T56" fmla="*/ 85 w 150"/>
                <a:gd name="T57" fmla="*/ 2 h 143"/>
                <a:gd name="T58" fmla="*/ 7 w 150"/>
                <a:gd name="T59" fmla="*/ 53 h 143"/>
                <a:gd name="T60" fmla="*/ 6 w 150"/>
                <a:gd name="T61" fmla="*/ 57 h 143"/>
                <a:gd name="T62" fmla="*/ 7 w 150"/>
                <a:gd name="T63" fmla="*/ 55 h 143"/>
                <a:gd name="T64" fmla="*/ 6 w 150"/>
                <a:gd name="T65" fmla="*/ 57 h 143"/>
                <a:gd name="T66" fmla="*/ 131 w 150"/>
                <a:gd name="T67" fmla="*/ 106 h 143"/>
                <a:gd name="T68" fmla="*/ 123 w 150"/>
                <a:gd name="T69" fmla="*/ 116 h 143"/>
                <a:gd name="T70" fmla="*/ 118 w 150"/>
                <a:gd name="T71" fmla="*/ 122 h 143"/>
                <a:gd name="T72" fmla="*/ 98 w 150"/>
                <a:gd name="T73" fmla="*/ 134 h 143"/>
                <a:gd name="T74" fmla="*/ 89 w 150"/>
                <a:gd name="T75" fmla="*/ 135 h 143"/>
                <a:gd name="T76" fmla="*/ 30 w 150"/>
                <a:gd name="T77" fmla="*/ 120 h 143"/>
                <a:gd name="T78" fmla="*/ 13 w 150"/>
                <a:gd name="T79" fmla="*/ 93 h 143"/>
                <a:gd name="T80" fmla="*/ 9 w 150"/>
                <a:gd name="T81" fmla="*/ 60 h 143"/>
                <a:gd name="T82" fmla="*/ 11 w 150"/>
                <a:gd name="T83" fmla="*/ 51 h 143"/>
                <a:gd name="T84" fmla="*/ 64 w 150"/>
                <a:gd name="T85" fmla="*/ 3 h 143"/>
                <a:gd name="T86" fmla="*/ 64 w 150"/>
                <a:gd name="T87" fmla="*/ 4 h 143"/>
                <a:gd name="T88" fmla="*/ 67 w 150"/>
                <a:gd name="T89" fmla="*/ 5 h 143"/>
                <a:gd name="T90" fmla="*/ 67 w 150"/>
                <a:gd name="T91" fmla="*/ 4 h 143"/>
                <a:gd name="T92" fmla="*/ 78 w 150"/>
                <a:gd name="T93" fmla="*/ 4 h 143"/>
                <a:gd name="T94" fmla="*/ 85 w 150"/>
                <a:gd name="T95" fmla="*/ 6 h 143"/>
                <a:gd name="T96" fmla="*/ 100 w 150"/>
                <a:gd name="T97" fmla="*/ 11 h 143"/>
                <a:gd name="T98" fmla="*/ 110 w 150"/>
                <a:gd name="T99" fmla="*/ 14 h 143"/>
                <a:gd name="T100" fmla="*/ 111 w 150"/>
                <a:gd name="T101" fmla="*/ 16 h 143"/>
                <a:gd name="T102" fmla="*/ 124 w 150"/>
                <a:gd name="T103" fmla="*/ 28 h 143"/>
                <a:gd name="T104" fmla="*/ 129 w 150"/>
                <a:gd name="T105" fmla="*/ 32 h 143"/>
                <a:gd name="T106" fmla="*/ 135 w 150"/>
                <a:gd name="T107" fmla="*/ 44 h 143"/>
                <a:gd name="T108" fmla="*/ 139 w 150"/>
                <a:gd name="T109" fmla="*/ 53 h 143"/>
                <a:gd name="T110" fmla="*/ 139 w 150"/>
                <a:gd name="T111" fmla="*/ 90 h 143"/>
                <a:gd name="T112" fmla="*/ 12 w 150"/>
                <a:gd name="T113" fmla="*/ 50 h 143"/>
                <a:gd name="T114" fmla="*/ 12 w 150"/>
                <a:gd name="T115"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43">
                  <a:moveTo>
                    <a:pt x="140" y="45"/>
                  </a:moveTo>
                  <a:cubicBezTo>
                    <a:pt x="141" y="45"/>
                    <a:pt x="141" y="50"/>
                    <a:pt x="142" y="49"/>
                  </a:cubicBezTo>
                  <a:cubicBezTo>
                    <a:pt x="135" y="34"/>
                    <a:pt x="126" y="20"/>
                    <a:pt x="109" y="11"/>
                  </a:cubicBezTo>
                  <a:cubicBezTo>
                    <a:pt x="113" y="14"/>
                    <a:pt x="107" y="11"/>
                    <a:pt x="106" y="11"/>
                  </a:cubicBezTo>
                  <a:cubicBezTo>
                    <a:pt x="103" y="10"/>
                    <a:pt x="99" y="8"/>
                    <a:pt x="96" y="6"/>
                  </a:cubicBezTo>
                  <a:cubicBezTo>
                    <a:pt x="97" y="7"/>
                    <a:pt x="91" y="5"/>
                    <a:pt x="89" y="4"/>
                  </a:cubicBezTo>
                  <a:cubicBezTo>
                    <a:pt x="89" y="4"/>
                    <a:pt x="91" y="4"/>
                    <a:pt x="91" y="4"/>
                  </a:cubicBezTo>
                  <a:cubicBezTo>
                    <a:pt x="89" y="4"/>
                    <a:pt x="87" y="3"/>
                    <a:pt x="86" y="3"/>
                  </a:cubicBezTo>
                  <a:cubicBezTo>
                    <a:pt x="86" y="4"/>
                    <a:pt x="86" y="4"/>
                    <a:pt x="86" y="4"/>
                  </a:cubicBezTo>
                  <a:cubicBezTo>
                    <a:pt x="86" y="4"/>
                    <a:pt x="86" y="4"/>
                    <a:pt x="86" y="3"/>
                  </a:cubicBezTo>
                  <a:cubicBezTo>
                    <a:pt x="85" y="3"/>
                    <a:pt x="85" y="3"/>
                    <a:pt x="85" y="3"/>
                  </a:cubicBezTo>
                  <a:cubicBezTo>
                    <a:pt x="85" y="3"/>
                    <a:pt x="85" y="3"/>
                    <a:pt x="85" y="3"/>
                  </a:cubicBezTo>
                  <a:cubicBezTo>
                    <a:pt x="85" y="3"/>
                    <a:pt x="86" y="3"/>
                    <a:pt x="86" y="3"/>
                  </a:cubicBezTo>
                  <a:cubicBezTo>
                    <a:pt x="86" y="3"/>
                    <a:pt x="86" y="3"/>
                    <a:pt x="86" y="3"/>
                  </a:cubicBezTo>
                  <a:cubicBezTo>
                    <a:pt x="86" y="3"/>
                    <a:pt x="86" y="3"/>
                    <a:pt x="86" y="3"/>
                  </a:cubicBezTo>
                  <a:cubicBezTo>
                    <a:pt x="86" y="3"/>
                    <a:pt x="86" y="3"/>
                    <a:pt x="86" y="3"/>
                  </a:cubicBezTo>
                  <a:cubicBezTo>
                    <a:pt x="86" y="3"/>
                    <a:pt x="86" y="3"/>
                    <a:pt x="86" y="3"/>
                  </a:cubicBezTo>
                  <a:cubicBezTo>
                    <a:pt x="86" y="3"/>
                    <a:pt x="86" y="3"/>
                    <a:pt x="86" y="3"/>
                  </a:cubicBezTo>
                  <a:cubicBezTo>
                    <a:pt x="86" y="3"/>
                    <a:pt x="86" y="3"/>
                    <a:pt x="86" y="3"/>
                  </a:cubicBezTo>
                  <a:cubicBezTo>
                    <a:pt x="85" y="2"/>
                    <a:pt x="85" y="2"/>
                    <a:pt x="85" y="2"/>
                  </a:cubicBezTo>
                  <a:cubicBezTo>
                    <a:pt x="85" y="2"/>
                    <a:pt x="86" y="2"/>
                    <a:pt x="86" y="3"/>
                  </a:cubicBezTo>
                  <a:cubicBezTo>
                    <a:pt x="86" y="2"/>
                    <a:pt x="86" y="2"/>
                    <a:pt x="86" y="1"/>
                  </a:cubicBezTo>
                  <a:cubicBezTo>
                    <a:pt x="85" y="1"/>
                    <a:pt x="84" y="1"/>
                    <a:pt x="83" y="2"/>
                  </a:cubicBezTo>
                  <a:cubicBezTo>
                    <a:pt x="81" y="1"/>
                    <a:pt x="79" y="1"/>
                    <a:pt x="77" y="1"/>
                  </a:cubicBezTo>
                  <a:cubicBezTo>
                    <a:pt x="76" y="1"/>
                    <a:pt x="76" y="1"/>
                    <a:pt x="75" y="1"/>
                  </a:cubicBezTo>
                  <a:cubicBezTo>
                    <a:pt x="75" y="1"/>
                    <a:pt x="74" y="1"/>
                    <a:pt x="74" y="1"/>
                  </a:cubicBezTo>
                  <a:cubicBezTo>
                    <a:pt x="74" y="1"/>
                    <a:pt x="74" y="1"/>
                    <a:pt x="74" y="1"/>
                  </a:cubicBezTo>
                  <a:cubicBezTo>
                    <a:pt x="74" y="2"/>
                    <a:pt x="74" y="2"/>
                    <a:pt x="73" y="2"/>
                  </a:cubicBezTo>
                  <a:cubicBezTo>
                    <a:pt x="73" y="1"/>
                    <a:pt x="72" y="0"/>
                    <a:pt x="70" y="1"/>
                  </a:cubicBezTo>
                  <a:cubicBezTo>
                    <a:pt x="69" y="1"/>
                    <a:pt x="67" y="1"/>
                    <a:pt x="66" y="1"/>
                  </a:cubicBezTo>
                  <a:cubicBezTo>
                    <a:pt x="66" y="1"/>
                    <a:pt x="66" y="1"/>
                    <a:pt x="66" y="1"/>
                  </a:cubicBezTo>
                  <a:cubicBezTo>
                    <a:pt x="65" y="1"/>
                    <a:pt x="65" y="1"/>
                    <a:pt x="65" y="1"/>
                  </a:cubicBezTo>
                  <a:cubicBezTo>
                    <a:pt x="62" y="2"/>
                    <a:pt x="59" y="3"/>
                    <a:pt x="55" y="3"/>
                  </a:cubicBezTo>
                  <a:cubicBezTo>
                    <a:pt x="52" y="4"/>
                    <a:pt x="40" y="10"/>
                    <a:pt x="39" y="10"/>
                  </a:cubicBezTo>
                  <a:cubicBezTo>
                    <a:pt x="40" y="11"/>
                    <a:pt x="30" y="16"/>
                    <a:pt x="33" y="14"/>
                  </a:cubicBezTo>
                  <a:cubicBezTo>
                    <a:pt x="29" y="17"/>
                    <a:pt x="25" y="25"/>
                    <a:pt x="23" y="26"/>
                  </a:cubicBezTo>
                  <a:cubicBezTo>
                    <a:pt x="23" y="26"/>
                    <a:pt x="23" y="25"/>
                    <a:pt x="23" y="25"/>
                  </a:cubicBezTo>
                  <a:cubicBezTo>
                    <a:pt x="23" y="25"/>
                    <a:pt x="21" y="28"/>
                    <a:pt x="20" y="29"/>
                  </a:cubicBezTo>
                  <a:cubicBezTo>
                    <a:pt x="20" y="29"/>
                    <a:pt x="21" y="26"/>
                    <a:pt x="21" y="26"/>
                  </a:cubicBezTo>
                  <a:cubicBezTo>
                    <a:pt x="20" y="28"/>
                    <a:pt x="13" y="40"/>
                    <a:pt x="12" y="39"/>
                  </a:cubicBezTo>
                  <a:cubicBezTo>
                    <a:pt x="12" y="40"/>
                    <a:pt x="11" y="42"/>
                    <a:pt x="11" y="43"/>
                  </a:cubicBezTo>
                  <a:cubicBezTo>
                    <a:pt x="11" y="42"/>
                    <a:pt x="11" y="42"/>
                    <a:pt x="11" y="41"/>
                  </a:cubicBezTo>
                  <a:cubicBezTo>
                    <a:pt x="0" y="53"/>
                    <a:pt x="7" y="70"/>
                    <a:pt x="6" y="84"/>
                  </a:cubicBezTo>
                  <a:cubicBezTo>
                    <a:pt x="6" y="84"/>
                    <a:pt x="6" y="84"/>
                    <a:pt x="6" y="84"/>
                  </a:cubicBezTo>
                  <a:cubicBezTo>
                    <a:pt x="9" y="104"/>
                    <a:pt x="22" y="121"/>
                    <a:pt x="37" y="131"/>
                  </a:cubicBezTo>
                  <a:cubicBezTo>
                    <a:pt x="35" y="129"/>
                    <a:pt x="41" y="132"/>
                    <a:pt x="38" y="131"/>
                  </a:cubicBezTo>
                  <a:cubicBezTo>
                    <a:pt x="55" y="143"/>
                    <a:pt x="77" y="143"/>
                    <a:pt x="96" y="138"/>
                  </a:cubicBezTo>
                  <a:cubicBezTo>
                    <a:pt x="104" y="136"/>
                    <a:pt x="114" y="133"/>
                    <a:pt x="119" y="126"/>
                  </a:cubicBezTo>
                  <a:cubicBezTo>
                    <a:pt x="122" y="123"/>
                    <a:pt x="133" y="110"/>
                    <a:pt x="133" y="110"/>
                  </a:cubicBezTo>
                  <a:cubicBezTo>
                    <a:pt x="143" y="90"/>
                    <a:pt x="150" y="68"/>
                    <a:pt x="140" y="45"/>
                  </a:cubicBezTo>
                  <a:close/>
                  <a:moveTo>
                    <a:pt x="135" y="42"/>
                  </a:moveTo>
                  <a:cubicBezTo>
                    <a:pt x="135" y="43"/>
                    <a:pt x="135" y="43"/>
                    <a:pt x="135" y="43"/>
                  </a:cubicBezTo>
                  <a:cubicBezTo>
                    <a:pt x="135" y="43"/>
                    <a:pt x="134" y="42"/>
                    <a:pt x="134" y="41"/>
                  </a:cubicBezTo>
                  <a:cubicBezTo>
                    <a:pt x="134" y="42"/>
                    <a:pt x="135" y="42"/>
                    <a:pt x="135" y="42"/>
                  </a:cubicBezTo>
                  <a:close/>
                  <a:moveTo>
                    <a:pt x="85" y="2"/>
                  </a:moveTo>
                  <a:cubicBezTo>
                    <a:pt x="85" y="2"/>
                    <a:pt x="85" y="2"/>
                    <a:pt x="85" y="2"/>
                  </a:cubicBezTo>
                  <a:cubicBezTo>
                    <a:pt x="85" y="2"/>
                    <a:pt x="84" y="2"/>
                    <a:pt x="83" y="2"/>
                  </a:cubicBezTo>
                  <a:cubicBezTo>
                    <a:pt x="84" y="1"/>
                    <a:pt x="85" y="1"/>
                    <a:pt x="85" y="2"/>
                  </a:cubicBezTo>
                  <a:close/>
                  <a:moveTo>
                    <a:pt x="7" y="53"/>
                  </a:moveTo>
                  <a:cubicBezTo>
                    <a:pt x="8" y="51"/>
                    <a:pt x="7" y="53"/>
                    <a:pt x="7" y="53"/>
                  </a:cubicBezTo>
                  <a:close/>
                  <a:moveTo>
                    <a:pt x="6" y="57"/>
                  </a:moveTo>
                  <a:cubicBezTo>
                    <a:pt x="6" y="57"/>
                    <a:pt x="6" y="57"/>
                    <a:pt x="6" y="57"/>
                  </a:cubicBezTo>
                  <a:cubicBezTo>
                    <a:pt x="6" y="57"/>
                    <a:pt x="6" y="57"/>
                    <a:pt x="6" y="57"/>
                  </a:cubicBezTo>
                  <a:cubicBezTo>
                    <a:pt x="6" y="57"/>
                    <a:pt x="7" y="56"/>
                    <a:pt x="7" y="55"/>
                  </a:cubicBezTo>
                  <a:cubicBezTo>
                    <a:pt x="7" y="55"/>
                    <a:pt x="7" y="56"/>
                    <a:pt x="6" y="57"/>
                  </a:cubicBezTo>
                  <a:cubicBezTo>
                    <a:pt x="6" y="57"/>
                    <a:pt x="6" y="57"/>
                    <a:pt x="6" y="57"/>
                  </a:cubicBezTo>
                  <a:close/>
                  <a:moveTo>
                    <a:pt x="130" y="107"/>
                  </a:moveTo>
                  <a:cubicBezTo>
                    <a:pt x="130" y="107"/>
                    <a:pt x="131" y="106"/>
                    <a:pt x="131" y="106"/>
                  </a:cubicBezTo>
                  <a:cubicBezTo>
                    <a:pt x="126" y="108"/>
                    <a:pt x="124" y="117"/>
                    <a:pt x="120" y="121"/>
                  </a:cubicBezTo>
                  <a:cubicBezTo>
                    <a:pt x="121" y="119"/>
                    <a:pt x="122" y="118"/>
                    <a:pt x="123" y="116"/>
                  </a:cubicBezTo>
                  <a:cubicBezTo>
                    <a:pt x="122" y="117"/>
                    <a:pt x="120" y="119"/>
                    <a:pt x="120" y="120"/>
                  </a:cubicBezTo>
                  <a:cubicBezTo>
                    <a:pt x="123" y="116"/>
                    <a:pt x="119" y="122"/>
                    <a:pt x="118" y="122"/>
                  </a:cubicBezTo>
                  <a:cubicBezTo>
                    <a:pt x="116" y="125"/>
                    <a:pt x="112" y="127"/>
                    <a:pt x="108" y="129"/>
                  </a:cubicBezTo>
                  <a:cubicBezTo>
                    <a:pt x="105" y="131"/>
                    <a:pt x="101" y="133"/>
                    <a:pt x="98" y="134"/>
                  </a:cubicBezTo>
                  <a:cubicBezTo>
                    <a:pt x="98" y="134"/>
                    <a:pt x="89" y="134"/>
                    <a:pt x="94" y="134"/>
                  </a:cubicBezTo>
                  <a:cubicBezTo>
                    <a:pt x="93" y="134"/>
                    <a:pt x="86" y="137"/>
                    <a:pt x="89" y="135"/>
                  </a:cubicBezTo>
                  <a:cubicBezTo>
                    <a:pt x="76" y="140"/>
                    <a:pt x="59" y="136"/>
                    <a:pt x="47" y="131"/>
                  </a:cubicBezTo>
                  <a:cubicBezTo>
                    <a:pt x="41" y="128"/>
                    <a:pt x="35" y="122"/>
                    <a:pt x="30" y="120"/>
                  </a:cubicBezTo>
                  <a:cubicBezTo>
                    <a:pt x="30" y="116"/>
                    <a:pt x="21" y="109"/>
                    <a:pt x="18" y="105"/>
                  </a:cubicBezTo>
                  <a:cubicBezTo>
                    <a:pt x="16" y="102"/>
                    <a:pt x="13" y="97"/>
                    <a:pt x="13" y="93"/>
                  </a:cubicBezTo>
                  <a:cubicBezTo>
                    <a:pt x="11" y="82"/>
                    <a:pt x="3" y="67"/>
                    <a:pt x="10" y="56"/>
                  </a:cubicBezTo>
                  <a:cubicBezTo>
                    <a:pt x="9" y="57"/>
                    <a:pt x="9" y="58"/>
                    <a:pt x="9" y="60"/>
                  </a:cubicBezTo>
                  <a:cubicBezTo>
                    <a:pt x="10" y="58"/>
                    <a:pt x="13" y="52"/>
                    <a:pt x="12" y="48"/>
                  </a:cubicBezTo>
                  <a:cubicBezTo>
                    <a:pt x="13" y="49"/>
                    <a:pt x="11" y="51"/>
                    <a:pt x="11" y="51"/>
                  </a:cubicBezTo>
                  <a:cubicBezTo>
                    <a:pt x="10" y="42"/>
                    <a:pt x="24" y="25"/>
                    <a:pt x="31" y="20"/>
                  </a:cubicBezTo>
                  <a:cubicBezTo>
                    <a:pt x="37" y="14"/>
                    <a:pt x="52" y="5"/>
                    <a:pt x="64" y="3"/>
                  </a:cubicBezTo>
                  <a:cubicBezTo>
                    <a:pt x="64" y="3"/>
                    <a:pt x="64" y="3"/>
                    <a:pt x="64" y="3"/>
                  </a:cubicBezTo>
                  <a:cubicBezTo>
                    <a:pt x="64" y="3"/>
                    <a:pt x="64" y="4"/>
                    <a:pt x="64" y="4"/>
                  </a:cubicBezTo>
                  <a:cubicBezTo>
                    <a:pt x="64" y="4"/>
                    <a:pt x="65" y="4"/>
                    <a:pt x="65" y="4"/>
                  </a:cubicBezTo>
                  <a:cubicBezTo>
                    <a:pt x="66" y="5"/>
                    <a:pt x="66" y="5"/>
                    <a:pt x="67" y="5"/>
                  </a:cubicBezTo>
                  <a:cubicBezTo>
                    <a:pt x="67" y="4"/>
                    <a:pt x="67" y="4"/>
                    <a:pt x="66" y="4"/>
                  </a:cubicBezTo>
                  <a:cubicBezTo>
                    <a:pt x="67" y="4"/>
                    <a:pt x="67" y="4"/>
                    <a:pt x="67" y="4"/>
                  </a:cubicBezTo>
                  <a:cubicBezTo>
                    <a:pt x="69" y="4"/>
                    <a:pt x="71" y="4"/>
                    <a:pt x="73" y="4"/>
                  </a:cubicBezTo>
                  <a:cubicBezTo>
                    <a:pt x="76" y="4"/>
                    <a:pt x="78" y="4"/>
                    <a:pt x="78" y="4"/>
                  </a:cubicBezTo>
                  <a:cubicBezTo>
                    <a:pt x="78" y="4"/>
                    <a:pt x="79" y="4"/>
                    <a:pt x="79" y="4"/>
                  </a:cubicBezTo>
                  <a:cubicBezTo>
                    <a:pt x="81" y="4"/>
                    <a:pt x="83" y="5"/>
                    <a:pt x="85" y="6"/>
                  </a:cubicBezTo>
                  <a:cubicBezTo>
                    <a:pt x="84" y="6"/>
                    <a:pt x="86" y="6"/>
                    <a:pt x="84" y="5"/>
                  </a:cubicBezTo>
                  <a:cubicBezTo>
                    <a:pt x="88" y="7"/>
                    <a:pt x="96" y="7"/>
                    <a:pt x="100" y="11"/>
                  </a:cubicBezTo>
                  <a:cubicBezTo>
                    <a:pt x="100" y="10"/>
                    <a:pt x="99" y="10"/>
                    <a:pt x="99" y="9"/>
                  </a:cubicBezTo>
                  <a:cubicBezTo>
                    <a:pt x="101" y="10"/>
                    <a:pt x="109" y="13"/>
                    <a:pt x="110" y="14"/>
                  </a:cubicBezTo>
                  <a:cubicBezTo>
                    <a:pt x="109" y="14"/>
                    <a:pt x="108" y="14"/>
                    <a:pt x="108" y="14"/>
                  </a:cubicBezTo>
                  <a:cubicBezTo>
                    <a:pt x="107" y="14"/>
                    <a:pt x="111" y="16"/>
                    <a:pt x="111" y="16"/>
                  </a:cubicBezTo>
                  <a:cubicBezTo>
                    <a:pt x="114" y="18"/>
                    <a:pt x="126" y="27"/>
                    <a:pt x="126" y="28"/>
                  </a:cubicBezTo>
                  <a:cubicBezTo>
                    <a:pt x="124" y="26"/>
                    <a:pt x="125" y="28"/>
                    <a:pt x="124" y="28"/>
                  </a:cubicBezTo>
                  <a:cubicBezTo>
                    <a:pt x="126" y="30"/>
                    <a:pt x="129" y="33"/>
                    <a:pt x="130" y="34"/>
                  </a:cubicBezTo>
                  <a:cubicBezTo>
                    <a:pt x="130" y="34"/>
                    <a:pt x="130" y="33"/>
                    <a:pt x="129" y="32"/>
                  </a:cubicBezTo>
                  <a:cubicBezTo>
                    <a:pt x="130" y="33"/>
                    <a:pt x="131" y="34"/>
                    <a:pt x="131" y="35"/>
                  </a:cubicBezTo>
                  <a:cubicBezTo>
                    <a:pt x="132" y="35"/>
                    <a:pt x="133" y="42"/>
                    <a:pt x="135" y="44"/>
                  </a:cubicBezTo>
                  <a:cubicBezTo>
                    <a:pt x="135" y="43"/>
                    <a:pt x="135" y="44"/>
                    <a:pt x="135" y="44"/>
                  </a:cubicBezTo>
                  <a:cubicBezTo>
                    <a:pt x="136" y="47"/>
                    <a:pt x="138" y="50"/>
                    <a:pt x="139" y="53"/>
                  </a:cubicBezTo>
                  <a:cubicBezTo>
                    <a:pt x="140" y="56"/>
                    <a:pt x="141" y="66"/>
                    <a:pt x="141" y="64"/>
                  </a:cubicBezTo>
                  <a:cubicBezTo>
                    <a:pt x="142" y="73"/>
                    <a:pt x="139" y="81"/>
                    <a:pt x="139" y="90"/>
                  </a:cubicBezTo>
                  <a:cubicBezTo>
                    <a:pt x="138" y="92"/>
                    <a:pt x="132" y="108"/>
                    <a:pt x="130" y="107"/>
                  </a:cubicBezTo>
                  <a:close/>
                  <a:moveTo>
                    <a:pt x="12" y="50"/>
                  </a:moveTo>
                  <a:cubicBezTo>
                    <a:pt x="12" y="51"/>
                    <a:pt x="12" y="51"/>
                    <a:pt x="12" y="51"/>
                  </a:cubicBezTo>
                  <a:cubicBezTo>
                    <a:pt x="12" y="52"/>
                    <a:pt x="12" y="50"/>
                    <a:pt x="12" y="5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6" name="Freeform 9648"/>
            <p:cNvSpPr>
              <a:spLocks noEditPoints="1"/>
            </p:cNvSpPr>
            <p:nvPr/>
          </p:nvSpPr>
          <p:spPr bwMode="auto">
            <a:xfrm>
              <a:off x="239713" y="228600"/>
              <a:ext cx="79375" cy="74613"/>
            </a:xfrm>
            <a:custGeom>
              <a:avLst/>
              <a:gdLst>
                <a:gd name="T0" fmla="*/ 5 w 21"/>
                <a:gd name="T1" fmla="*/ 2 h 20"/>
                <a:gd name="T2" fmla="*/ 4 w 21"/>
                <a:gd name="T3" fmla="*/ 3 h 20"/>
                <a:gd name="T4" fmla="*/ 4 w 21"/>
                <a:gd name="T5" fmla="*/ 15 h 20"/>
                <a:gd name="T6" fmla="*/ 14 w 21"/>
                <a:gd name="T7" fmla="*/ 19 h 20"/>
                <a:gd name="T8" fmla="*/ 19 w 21"/>
                <a:gd name="T9" fmla="*/ 9 h 20"/>
                <a:gd name="T10" fmla="*/ 20 w 21"/>
                <a:gd name="T11" fmla="*/ 7 h 20"/>
                <a:gd name="T12" fmla="*/ 14 w 21"/>
                <a:gd name="T13" fmla="*/ 2 h 20"/>
                <a:gd name="T14" fmla="*/ 12 w 21"/>
                <a:gd name="T15" fmla="*/ 1 h 20"/>
                <a:gd name="T16" fmla="*/ 12 w 21"/>
                <a:gd name="T17" fmla="*/ 1 h 20"/>
                <a:gd name="T18" fmla="*/ 11 w 21"/>
                <a:gd name="T19" fmla="*/ 2 h 20"/>
                <a:gd name="T20" fmla="*/ 11 w 21"/>
                <a:gd name="T21" fmla="*/ 1 h 20"/>
                <a:gd name="T22" fmla="*/ 10 w 21"/>
                <a:gd name="T23" fmla="*/ 1 h 20"/>
                <a:gd name="T24" fmla="*/ 10 w 21"/>
                <a:gd name="T25" fmla="*/ 1 h 20"/>
                <a:gd name="T26" fmla="*/ 10 w 21"/>
                <a:gd name="T27" fmla="*/ 1 h 20"/>
                <a:gd name="T28" fmla="*/ 10 w 21"/>
                <a:gd name="T29" fmla="*/ 2 h 20"/>
                <a:gd name="T30" fmla="*/ 9 w 21"/>
                <a:gd name="T31" fmla="*/ 1 h 20"/>
                <a:gd name="T32" fmla="*/ 7 w 21"/>
                <a:gd name="T33" fmla="*/ 2 h 20"/>
                <a:gd name="T34" fmla="*/ 16 w 21"/>
                <a:gd name="T35" fmla="*/ 9 h 20"/>
                <a:gd name="T36" fmla="*/ 14 w 21"/>
                <a:gd name="T37" fmla="*/ 3 h 20"/>
                <a:gd name="T38" fmla="*/ 13 w 21"/>
                <a:gd name="T39" fmla="*/ 3 h 20"/>
                <a:gd name="T40" fmla="*/ 10 w 21"/>
                <a:gd name="T41" fmla="*/ 3 h 20"/>
                <a:gd name="T42" fmla="*/ 10 w 21"/>
                <a:gd name="T43" fmla="*/ 3 h 20"/>
                <a:gd name="T44" fmla="*/ 7 w 21"/>
                <a:gd name="T45" fmla="*/ 4 h 20"/>
                <a:gd name="T46" fmla="*/ 10 w 21"/>
                <a:gd name="T47" fmla="*/ 4 h 20"/>
                <a:gd name="T48" fmla="*/ 11 w 21"/>
                <a:gd name="T49" fmla="*/ 5 h 20"/>
                <a:gd name="T50" fmla="*/ 12 w 21"/>
                <a:gd name="T51" fmla="*/ 6 h 20"/>
                <a:gd name="T52" fmla="*/ 13 w 21"/>
                <a:gd name="T53" fmla="*/ 6 h 20"/>
                <a:gd name="T54" fmla="*/ 14 w 21"/>
                <a:gd name="T55" fmla="*/ 6 h 20"/>
                <a:gd name="T56" fmla="*/ 16 w 21"/>
                <a:gd name="T57" fmla="*/ 6 h 20"/>
                <a:gd name="T58" fmla="*/ 15 w 21"/>
                <a:gd name="T59" fmla="*/ 14 h 20"/>
                <a:gd name="T60" fmla="*/ 8 w 21"/>
                <a:gd name="T61" fmla="*/ 14 h 20"/>
                <a:gd name="T62" fmla="*/ 8 w 21"/>
                <a:gd name="T6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0">
                  <a:moveTo>
                    <a:pt x="7" y="2"/>
                  </a:moveTo>
                  <a:cubicBezTo>
                    <a:pt x="6" y="2"/>
                    <a:pt x="5" y="1"/>
                    <a:pt x="5" y="2"/>
                  </a:cubicBezTo>
                  <a:cubicBezTo>
                    <a:pt x="6" y="2"/>
                    <a:pt x="6" y="3"/>
                    <a:pt x="6" y="3"/>
                  </a:cubicBezTo>
                  <a:cubicBezTo>
                    <a:pt x="5" y="3"/>
                    <a:pt x="4" y="3"/>
                    <a:pt x="4" y="3"/>
                  </a:cubicBezTo>
                  <a:cubicBezTo>
                    <a:pt x="4" y="4"/>
                    <a:pt x="5" y="4"/>
                    <a:pt x="5" y="4"/>
                  </a:cubicBezTo>
                  <a:cubicBezTo>
                    <a:pt x="3" y="5"/>
                    <a:pt x="0" y="12"/>
                    <a:pt x="4" y="15"/>
                  </a:cubicBezTo>
                  <a:cubicBezTo>
                    <a:pt x="2" y="14"/>
                    <a:pt x="5" y="18"/>
                    <a:pt x="5" y="19"/>
                  </a:cubicBezTo>
                  <a:cubicBezTo>
                    <a:pt x="7" y="19"/>
                    <a:pt x="13" y="20"/>
                    <a:pt x="14" y="19"/>
                  </a:cubicBezTo>
                  <a:cubicBezTo>
                    <a:pt x="16" y="18"/>
                    <a:pt x="16" y="17"/>
                    <a:pt x="19" y="15"/>
                  </a:cubicBezTo>
                  <a:cubicBezTo>
                    <a:pt x="19" y="15"/>
                    <a:pt x="19" y="9"/>
                    <a:pt x="19" y="9"/>
                  </a:cubicBezTo>
                  <a:cubicBezTo>
                    <a:pt x="19" y="10"/>
                    <a:pt x="20" y="10"/>
                    <a:pt x="21" y="9"/>
                  </a:cubicBezTo>
                  <a:cubicBezTo>
                    <a:pt x="20" y="9"/>
                    <a:pt x="19" y="8"/>
                    <a:pt x="20" y="7"/>
                  </a:cubicBezTo>
                  <a:cubicBezTo>
                    <a:pt x="19" y="8"/>
                    <a:pt x="19" y="8"/>
                    <a:pt x="18" y="8"/>
                  </a:cubicBezTo>
                  <a:cubicBezTo>
                    <a:pt x="20" y="7"/>
                    <a:pt x="17" y="3"/>
                    <a:pt x="14" y="2"/>
                  </a:cubicBezTo>
                  <a:cubicBezTo>
                    <a:pt x="14" y="1"/>
                    <a:pt x="14" y="0"/>
                    <a:pt x="13" y="1"/>
                  </a:cubicBezTo>
                  <a:cubicBezTo>
                    <a:pt x="13" y="1"/>
                    <a:pt x="13" y="1"/>
                    <a:pt x="12" y="1"/>
                  </a:cubicBezTo>
                  <a:cubicBezTo>
                    <a:pt x="12" y="1"/>
                    <a:pt x="12" y="1"/>
                    <a:pt x="12" y="1"/>
                  </a:cubicBezTo>
                  <a:cubicBezTo>
                    <a:pt x="12" y="1"/>
                    <a:pt x="12" y="1"/>
                    <a:pt x="12" y="1"/>
                  </a:cubicBezTo>
                  <a:cubicBezTo>
                    <a:pt x="12" y="1"/>
                    <a:pt x="11" y="1"/>
                    <a:pt x="11" y="1"/>
                  </a:cubicBezTo>
                  <a:cubicBezTo>
                    <a:pt x="11" y="1"/>
                    <a:pt x="11" y="1"/>
                    <a:pt x="11" y="2"/>
                  </a:cubicBezTo>
                  <a:cubicBezTo>
                    <a:pt x="11" y="2"/>
                    <a:pt x="11" y="2"/>
                    <a:pt x="10" y="2"/>
                  </a:cubicBezTo>
                  <a:cubicBezTo>
                    <a:pt x="10" y="1"/>
                    <a:pt x="11" y="1"/>
                    <a:pt x="11" y="1"/>
                  </a:cubicBezTo>
                  <a:cubicBezTo>
                    <a:pt x="11" y="1"/>
                    <a:pt x="11"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2"/>
                    <a:pt x="10" y="2"/>
                    <a:pt x="10" y="2"/>
                  </a:cubicBezTo>
                  <a:cubicBezTo>
                    <a:pt x="10" y="2"/>
                    <a:pt x="10" y="2"/>
                    <a:pt x="10" y="2"/>
                  </a:cubicBezTo>
                  <a:cubicBezTo>
                    <a:pt x="9" y="2"/>
                    <a:pt x="9" y="1"/>
                    <a:pt x="9" y="1"/>
                  </a:cubicBezTo>
                  <a:cubicBezTo>
                    <a:pt x="8" y="2"/>
                    <a:pt x="8" y="2"/>
                    <a:pt x="7" y="1"/>
                  </a:cubicBezTo>
                  <a:cubicBezTo>
                    <a:pt x="6" y="1"/>
                    <a:pt x="7" y="2"/>
                    <a:pt x="7" y="2"/>
                  </a:cubicBezTo>
                  <a:close/>
                  <a:moveTo>
                    <a:pt x="16" y="9"/>
                  </a:moveTo>
                  <a:cubicBezTo>
                    <a:pt x="16" y="9"/>
                    <a:pt x="17" y="9"/>
                    <a:pt x="16" y="9"/>
                  </a:cubicBezTo>
                  <a:close/>
                  <a:moveTo>
                    <a:pt x="14" y="3"/>
                  </a:moveTo>
                  <a:cubicBezTo>
                    <a:pt x="14" y="3"/>
                    <a:pt x="14" y="3"/>
                    <a:pt x="14" y="3"/>
                  </a:cubicBezTo>
                  <a:cubicBezTo>
                    <a:pt x="13" y="3"/>
                    <a:pt x="14" y="3"/>
                    <a:pt x="14" y="4"/>
                  </a:cubicBezTo>
                  <a:cubicBezTo>
                    <a:pt x="14" y="4"/>
                    <a:pt x="14" y="3"/>
                    <a:pt x="13" y="3"/>
                  </a:cubicBezTo>
                  <a:cubicBezTo>
                    <a:pt x="14" y="3"/>
                    <a:pt x="14" y="3"/>
                    <a:pt x="14" y="3"/>
                  </a:cubicBezTo>
                  <a:close/>
                  <a:moveTo>
                    <a:pt x="10" y="3"/>
                  </a:moveTo>
                  <a:cubicBezTo>
                    <a:pt x="10" y="3"/>
                    <a:pt x="10" y="3"/>
                    <a:pt x="10" y="3"/>
                  </a:cubicBezTo>
                  <a:cubicBezTo>
                    <a:pt x="10" y="3"/>
                    <a:pt x="10" y="3"/>
                    <a:pt x="10" y="3"/>
                  </a:cubicBezTo>
                  <a:cubicBezTo>
                    <a:pt x="10" y="3"/>
                    <a:pt x="10" y="3"/>
                    <a:pt x="10" y="3"/>
                  </a:cubicBezTo>
                  <a:close/>
                  <a:moveTo>
                    <a:pt x="7" y="4"/>
                  </a:moveTo>
                  <a:cubicBezTo>
                    <a:pt x="10" y="7"/>
                    <a:pt x="8" y="3"/>
                    <a:pt x="10" y="5"/>
                  </a:cubicBezTo>
                  <a:cubicBezTo>
                    <a:pt x="10" y="4"/>
                    <a:pt x="10" y="4"/>
                    <a:pt x="10" y="4"/>
                  </a:cubicBezTo>
                  <a:cubicBezTo>
                    <a:pt x="10" y="4"/>
                    <a:pt x="10" y="4"/>
                    <a:pt x="11" y="4"/>
                  </a:cubicBezTo>
                  <a:cubicBezTo>
                    <a:pt x="11" y="4"/>
                    <a:pt x="11" y="4"/>
                    <a:pt x="11" y="5"/>
                  </a:cubicBezTo>
                  <a:cubicBezTo>
                    <a:pt x="11" y="5"/>
                    <a:pt x="12" y="4"/>
                    <a:pt x="11" y="4"/>
                  </a:cubicBezTo>
                  <a:cubicBezTo>
                    <a:pt x="11" y="4"/>
                    <a:pt x="12" y="4"/>
                    <a:pt x="12" y="6"/>
                  </a:cubicBezTo>
                  <a:cubicBezTo>
                    <a:pt x="13" y="4"/>
                    <a:pt x="12" y="6"/>
                    <a:pt x="14" y="5"/>
                  </a:cubicBezTo>
                  <a:cubicBezTo>
                    <a:pt x="14" y="5"/>
                    <a:pt x="13" y="6"/>
                    <a:pt x="13" y="6"/>
                  </a:cubicBezTo>
                  <a:cubicBezTo>
                    <a:pt x="13" y="6"/>
                    <a:pt x="14" y="6"/>
                    <a:pt x="14" y="6"/>
                  </a:cubicBezTo>
                  <a:cubicBezTo>
                    <a:pt x="14" y="6"/>
                    <a:pt x="14" y="6"/>
                    <a:pt x="14" y="6"/>
                  </a:cubicBezTo>
                  <a:cubicBezTo>
                    <a:pt x="14" y="6"/>
                    <a:pt x="15" y="6"/>
                    <a:pt x="16" y="6"/>
                  </a:cubicBezTo>
                  <a:cubicBezTo>
                    <a:pt x="15" y="6"/>
                    <a:pt x="16" y="6"/>
                    <a:pt x="16" y="6"/>
                  </a:cubicBezTo>
                  <a:cubicBezTo>
                    <a:pt x="15" y="7"/>
                    <a:pt x="16" y="6"/>
                    <a:pt x="14" y="7"/>
                  </a:cubicBezTo>
                  <a:cubicBezTo>
                    <a:pt x="15" y="8"/>
                    <a:pt x="17" y="12"/>
                    <a:pt x="15" y="14"/>
                  </a:cubicBezTo>
                  <a:cubicBezTo>
                    <a:pt x="14" y="14"/>
                    <a:pt x="13" y="15"/>
                    <a:pt x="13" y="15"/>
                  </a:cubicBezTo>
                  <a:cubicBezTo>
                    <a:pt x="13" y="15"/>
                    <a:pt x="10" y="16"/>
                    <a:pt x="8" y="14"/>
                  </a:cubicBezTo>
                  <a:cubicBezTo>
                    <a:pt x="4" y="12"/>
                    <a:pt x="6" y="8"/>
                    <a:pt x="7" y="6"/>
                  </a:cubicBezTo>
                  <a:cubicBezTo>
                    <a:pt x="8" y="9"/>
                    <a:pt x="8" y="6"/>
                    <a:pt x="8" y="6"/>
                  </a:cubicBezTo>
                  <a:cubicBezTo>
                    <a:pt x="7" y="6"/>
                    <a:pt x="7" y="5"/>
                    <a:pt x="7" y="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7" name="Freeform 9649"/>
            <p:cNvSpPr>
              <a:spLocks noEditPoints="1"/>
            </p:cNvSpPr>
            <p:nvPr/>
          </p:nvSpPr>
          <p:spPr bwMode="auto">
            <a:xfrm>
              <a:off x="169863" y="134938"/>
              <a:ext cx="239713" cy="252413"/>
            </a:xfrm>
            <a:custGeom>
              <a:avLst/>
              <a:gdLst>
                <a:gd name="T0" fmla="*/ 34 w 64"/>
                <a:gd name="T1" fmla="*/ 14 h 67"/>
                <a:gd name="T2" fmla="*/ 27 w 64"/>
                <a:gd name="T3" fmla="*/ 16 h 67"/>
                <a:gd name="T4" fmla="*/ 20 w 64"/>
                <a:gd name="T5" fmla="*/ 22 h 67"/>
                <a:gd name="T6" fmla="*/ 6 w 64"/>
                <a:gd name="T7" fmla="*/ 52 h 67"/>
                <a:gd name="T8" fmla="*/ 4 w 64"/>
                <a:gd name="T9" fmla="*/ 55 h 67"/>
                <a:gd name="T10" fmla="*/ 3 w 64"/>
                <a:gd name="T11" fmla="*/ 58 h 67"/>
                <a:gd name="T12" fmla="*/ 0 w 64"/>
                <a:gd name="T13" fmla="*/ 63 h 67"/>
                <a:gd name="T14" fmla="*/ 2 w 64"/>
                <a:gd name="T15" fmla="*/ 63 h 67"/>
                <a:gd name="T16" fmla="*/ 1 w 64"/>
                <a:gd name="T17" fmla="*/ 64 h 67"/>
                <a:gd name="T18" fmla="*/ 0 w 64"/>
                <a:gd name="T19" fmla="*/ 64 h 67"/>
                <a:gd name="T20" fmla="*/ 1 w 64"/>
                <a:gd name="T21" fmla="*/ 64 h 67"/>
                <a:gd name="T22" fmla="*/ 0 w 64"/>
                <a:gd name="T23" fmla="*/ 66 h 67"/>
                <a:gd name="T24" fmla="*/ 12 w 64"/>
                <a:gd name="T25" fmla="*/ 60 h 67"/>
                <a:gd name="T26" fmla="*/ 15 w 64"/>
                <a:gd name="T27" fmla="*/ 61 h 67"/>
                <a:gd name="T28" fmla="*/ 21 w 64"/>
                <a:gd name="T29" fmla="*/ 56 h 67"/>
                <a:gd name="T30" fmla="*/ 20 w 64"/>
                <a:gd name="T31" fmla="*/ 57 h 67"/>
                <a:gd name="T32" fmla="*/ 26 w 64"/>
                <a:gd name="T33" fmla="*/ 55 h 67"/>
                <a:gd name="T34" fmla="*/ 44 w 64"/>
                <a:gd name="T35" fmla="*/ 46 h 67"/>
                <a:gd name="T36" fmla="*/ 50 w 64"/>
                <a:gd name="T37" fmla="*/ 30 h 67"/>
                <a:gd name="T38" fmla="*/ 64 w 64"/>
                <a:gd name="T39" fmla="*/ 0 h 67"/>
                <a:gd name="T40" fmla="*/ 45 w 64"/>
                <a:gd name="T41" fmla="*/ 9 h 67"/>
                <a:gd name="T42" fmla="*/ 34 w 64"/>
                <a:gd name="T43" fmla="*/ 14 h 67"/>
                <a:gd name="T44" fmla="*/ 1 w 64"/>
                <a:gd name="T45" fmla="*/ 64 h 67"/>
                <a:gd name="T46" fmla="*/ 1 w 64"/>
                <a:gd name="T47" fmla="*/ 64 h 67"/>
                <a:gd name="T48" fmla="*/ 1 w 64"/>
                <a:gd name="T49" fmla="*/ 64 h 67"/>
                <a:gd name="T50" fmla="*/ 1 w 64"/>
                <a:gd name="T51" fmla="*/ 64 h 67"/>
                <a:gd name="T52" fmla="*/ 2 w 64"/>
                <a:gd name="T53" fmla="*/ 63 h 67"/>
                <a:gd name="T54" fmla="*/ 3 w 64"/>
                <a:gd name="T55" fmla="*/ 63 h 67"/>
                <a:gd name="T56" fmla="*/ 1 w 64"/>
                <a:gd name="T57" fmla="*/ 64 h 67"/>
                <a:gd name="T58" fmla="*/ 31 w 64"/>
                <a:gd name="T59" fmla="*/ 52 h 67"/>
                <a:gd name="T60" fmla="*/ 31 w 64"/>
                <a:gd name="T61" fmla="*/ 53 h 67"/>
                <a:gd name="T62" fmla="*/ 31 w 64"/>
                <a:gd name="T63" fmla="*/ 52 h 67"/>
                <a:gd name="T64" fmla="*/ 48 w 64"/>
                <a:gd name="T65" fmla="*/ 11 h 67"/>
                <a:gd name="T66" fmla="*/ 48 w 64"/>
                <a:gd name="T67" fmla="*/ 12 h 67"/>
                <a:gd name="T68" fmla="*/ 53 w 64"/>
                <a:gd name="T69" fmla="*/ 9 h 67"/>
                <a:gd name="T70" fmla="*/ 52 w 64"/>
                <a:gd name="T71" fmla="*/ 11 h 67"/>
                <a:gd name="T72" fmla="*/ 53 w 64"/>
                <a:gd name="T73" fmla="*/ 10 h 67"/>
                <a:gd name="T74" fmla="*/ 53 w 64"/>
                <a:gd name="T75" fmla="*/ 10 h 67"/>
                <a:gd name="T76" fmla="*/ 54 w 64"/>
                <a:gd name="T77" fmla="*/ 8 h 67"/>
                <a:gd name="T78" fmla="*/ 54 w 64"/>
                <a:gd name="T79" fmla="*/ 11 h 67"/>
                <a:gd name="T80" fmla="*/ 56 w 64"/>
                <a:gd name="T81" fmla="*/ 9 h 67"/>
                <a:gd name="T82" fmla="*/ 52 w 64"/>
                <a:gd name="T83" fmla="*/ 12 h 67"/>
                <a:gd name="T84" fmla="*/ 51 w 64"/>
                <a:gd name="T85" fmla="*/ 16 h 67"/>
                <a:gd name="T86" fmla="*/ 45 w 64"/>
                <a:gd name="T87" fmla="*/ 31 h 67"/>
                <a:gd name="T88" fmla="*/ 30 w 64"/>
                <a:gd name="T89" fmla="*/ 50 h 67"/>
                <a:gd name="T90" fmla="*/ 30 w 64"/>
                <a:gd name="T91" fmla="*/ 48 h 67"/>
                <a:gd name="T92" fmla="*/ 28 w 64"/>
                <a:gd name="T93" fmla="*/ 50 h 67"/>
                <a:gd name="T94" fmla="*/ 27 w 64"/>
                <a:gd name="T95" fmla="*/ 50 h 67"/>
                <a:gd name="T96" fmla="*/ 27 w 64"/>
                <a:gd name="T97" fmla="*/ 50 h 67"/>
                <a:gd name="T98" fmla="*/ 27 w 64"/>
                <a:gd name="T99" fmla="*/ 51 h 67"/>
                <a:gd name="T100" fmla="*/ 2 w 64"/>
                <a:gd name="T101" fmla="*/ 62 h 67"/>
                <a:gd name="T102" fmla="*/ 4 w 64"/>
                <a:gd name="T103" fmla="*/ 58 h 67"/>
                <a:gd name="T104" fmla="*/ 7 w 64"/>
                <a:gd name="T105" fmla="*/ 49 h 67"/>
                <a:gd name="T106" fmla="*/ 15 w 64"/>
                <a:gd name="T107" fmla="*/ 30 h 67"/>
                <a:gd name="T108" fmla="*/ 16 w 64"/>
                <a:gd name="T109" fmla="*/ 31 h 67"/>
                <a:gd name="T110" fmla="*/ 20 w 64"/>
                <a:gd name="T111" fmla="*/ 27 h 67"/>
                <a:gd name="T112" fmla="*/ 21 w 64"/>
                <a:gd name="T113" fmla="*/ 25 h 67"/>
                <a:gd name="T114" fmla="*/ 26 w 64"/>
                <a:gd name="T115" fmla="*/ 22 h 67"/>
                <a:gd name="T116" fmla="*/ 25 w 64"/>
                <a:gd name="T117" fmla="*/ 21 h 67"/>
                <a:gd name="T118" fmla="*/ 48 w 64"/>
                <a:gd name="T119"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 h="67">
                  <a:moveTo>
                    <a:pt x="34" y="14"/>
                  </a:moveTo>
                  <a:cubicBezTo>
                    <a:pt x="33" y="14"/>
                    <a:pt x="24" y="21"/>
                    <a:pt x="27" y="16"/>
                  </a:cubicBezTo>
                  <a:cubicBezTo>
                    <a:pt x="26" y="18"/>
                    <a:pt x="19" y="20"/>
                    <a:pt x="20" y="22"/>
                  </a:cubicBezTo>
                  <a:cubicBezTo>
                    <a:pt x="14" y="20"/>
                    <a:pt x="7" y="49"/>
                    <a:pt x="6" y="52"/>
                  </a:cubicBezTo>
                  <a:cubicBezTo>
                    <a:pt x="6" y="51"/>
                    <a:pt x="4" y="55"/>
                    <a:pt x="4" y="55"/>
                  </a:cubicBezTo>
                  <a:cubicBezTo>
                    <a:pt x="4" y="53"/>
                    <a:pt x="3" y="57"/>
                    <a:pt x="3" y="58"/>
                  </a:cubicBezTo>
                  <a:cubicBezTo>
                    <a:pt x="3" y="57"/>
                    <a:pt x="1" y="61"/>
                    <a:pt x="0" y="63"/>
                  </a:cubicBezTo>
                  <a:cubicBezTo>
                    <a:pt x="1" y="62"/>
                    <a:pt x="1" y="62"/>
                    <a:pt x="2" y="63"/>
                  </a:cubicBezTo>
                  <a:cubicBezTo>
                    <a:pt x="1" y="63"/>
                    <a:pt x="1" y="63"/>
                    <a:pt x="1" y="64"/>
                  </a:cubicBezTo>
                  <a:cubicBezTo>
                    <a:pt x="0" y="64"/>
                    <a:pt x="0" y="64"/>
                    <a:pt x="0" y="64"/>
                  </a:cubicBezTo>
                  <a:cubicBezTo>
                    <a:pt x="0" y="64"/>
                    <a:pt x="0" y="64"/>
                    <a:pt x="1" y="64"/>
                  </a:cubicBezTo>
                  <a:cubicBezTo>
                    <a:pt x="0" y="65"/>
                    <a:pt x="0" y="65"/>
                    <a:pt x="0" y="66"/>
                  </a:cubicBezTo>
                  <a:cubicBezTo>
                    <a:pt x="1" y="67"/>
                    <a:pt x="11" y="63"/>
                    <a:pt x="12" y="60"/>
                  </a:cubicBezTo>
                  <a:cubicBezTo>
                    <a:pt x="13" y="61"/>
                    <a:pt x="15" y="60"/>
                    <a:pt x="15" y="61"/>
                  </a:cubicBezTo>
                  <a:cubicBezTo>
                    <a:pt x="18" y="59"/>
                    <a:pt x="18" y="56"/>
                    <a:pt x="21" y="56"/>
                  </a:cubicBezTo>
                  <a:cubicBezTo>
                    <a:pt x="21" y="57"/>
                    <a:pt x="21" y="57"/>
                    <a:pt x="20" y="57"/>
                  </a:cubicBezTo>
                  <a:cubicBezTo>
                    <a:pt x="22" y="60"/>
                    <a:pt x="24" y="54"/>
                    <a:pt x="26" y="55"/>
                  </a:cubicBezTo>
                  <a:cubicBezTo>
                    <a:pt x="26" y="56"/>
                    <a:pt x="42" y="49"/>
                    <a:pt x="44" y="46"/>
                  </a:cubicBezTo>
                  <a:cubicBezTo>
                    <a:pt x="45" y="44"/>
                    <a:pt x="51" y="30"/>
                    <a:pt x="50" y="30"/>
                  </a:cubicBezTo>
                  <a:cubicBezTo>
                    <a:pt x="49" y="29"/>
                    <a:pt x="63" y="2"/>
                    <a:pt x="64" y="0"/>
                  </a:cubicBezTo>
                  <a:cubicBezTo>
                    <a:pt x="58" y="3"/>
                    <a:pt x="51" y="6"/>
                    <a:pt x="45" y="9"/>
                  </a:cubicBezTo>
                  <a:cubicBezTo>
                    <a:pt x="41" y="11"/>
                    <a:pt x="37" y="12"/>
                    <a:pt x="34" y="14"/>
                  </a:cubicBezTo>
                  <a:close/>
                  <a:moveTo>
                    <a:pt x="1" y="64"/>
                  </a:moveTo>
                  <a:cubicBezTo>
                    <a:pt x="1" y="64"/>
                    <a:pt x="1" y="64"/>
                    <a:pt x="1" y="64"/>
                  </a:cubicBezTo>
                  <a:cubicBezTo>
                    <a:pt x="1" y="64"/>
                    <a:pt x="1" y="64"/>
                    <a:pt x="1" y="64"/>
                  </a:cubicBezTo>
                  <a:close/>
                  <a:moveTo>
                    <a:pt x="1" y="64"/>
                  </a:moveTo>
                  <a:cubicBezTo>
                    <a:pt x="1" y="64"/>
                    <a:pt x="1" y="63"/>
                    <a:pt x="2" y="63"/>
                  </a:cubicBezTo>
                  <a:cubicBezTo>
                    <a:pt x="2" y="63"/>
                    <a:pt x="2" y="63"/>
                    <a:pt x="3" y="63"/>
                  </a:cubicBezTo>
                  <a:cubicBezTo>
                    <a:pt x="3" y="63"/>
                    <a:pt x="5" y="64"/>
                    <a:pt x="1" y="64"/>
                  </a:cubicBezTo>
                  <a:close/>
                  <a:moveTo>
                    <a:pt x="31" y="52"/>
                  </a:moveTo>
                  <a:cubicBezTo>
                    <a:pt x="31" y="52"/>
                    <a:pt x="31" y="52"/>
                    <a:pt x="31" y="53"/>
                  </a:cubicBezTo>
                  <a:cubicBezTo>
                    <a:pt x="31" y="53"/>
                    <a:pt x="31" y="52"/>
                    <a:pt x="31" y="52"/>
                  </a:cubicBezTo>
                  <a:close/>
                  <a:moveTo>
                    <a:pt x="48" y="11"/>
                  </a:moveTo>
                  <a:cubicBezTo>
                    <a:pt x="49" y="11"/>
                    <a:pt x="49" y="12"/>
                    <a:pt x="48" y="12"/>
                  </a:cubicBezTo>
                  <a:cubicBezTo>
                    <a:pt x="49" y="13"/>
                    <a:pt x="53" y="9"/>
                    <a:pt x="53" y="9"/>
                  </a:cubicBezTo>
                  <a:cubicBezTo>
                    <a:pt x="53" y="9"/>
                    <a:pt x="53" y="10"/>
                    <a:pt x="52" y="11"/>
                  </a:cubicBezTo>
                  <a:cubicBezTo>
                    <a:pt x="52" y="11"/>
                    <a:pt x="53" y="10"/>
                    <a:pt x="53" y="10"/>
                  </a:cubicBezTo>
                  <a:cubicBezTo>
                    <a:pt x="53" y="10"/>
                    <a:pt x="53" y="10"/>
                    <a:pt x="53" y="10"/>
                  </a:cubicBezTo>
                  <a:cubicBezTo>
                    <a:pt x="53" y="10"/>
                    <a:pt x="54" y="9"/>
                    <a:pt x="54" y="8"/>
                  </a:cubicBezTo>
                  <a:cubicBezTo>
                    <a:pt x="54" y="9"/>
                    <a:pt x="54" y="10"/>
                    <a:pt x="54" y="11"/>
                  </a:cubicBezTo>
                  <a:cubicBezTo>
                    <a:pt x="55" y="10"/>
                    <a:pt x="55" y="10"/>
                    <a:pt x="56" y="9"/>
                  </a:cubicBezTo>
                  <a:cubicBezTo>
                    <a:pt x="56" y="10"/>
                    <a:pt x="53" y="12"/>
                    <a:pt x="52" y="12"/>
                  </a:cubicBezTo>
                  <a:cubicBezTo>
                    <a:pt x="55" y="12"/>
                    <a:pt x="53" y="14"/>
                    <a:pt x="51" y="16"/>
                  </a:cubicBezTo>
                  <a:cubicBezTo>
                    <a:pt x="49" y="21"/>
                    <a:pt x="47" y="26"/>
                    <a:pt x="45" y="31"/>
                  </a:cubicBezTo>
                  <a:cubicBezTo>
                    <a:pt x="44" y="35"/>
                    <a:pt x="37" y="53"/>
                    <a:pt x="30" y="50"/>
                  </a:cubicBezTo>
                  <a:cubicBezTo>
                    <a:pt x="33" y="49"/>
                    <a:pt x="30" y="50"/>
                    <a:pt x="30" y="48"/>
                  </a:cubicBezTo>
                  <a:cubicBezTo>
                    <a:pt x="30" y="49"/>
                    <a:pt x="29" y="50"/>
                    <a:pt x="28" y="50"/>
                  </a:cubicBezTo>
                  <a:cubicBezTo>
                    <a:pt x="27" y="50"/>
                    <a:pt x="27" y="50"/>
                    <a:pt x="27" y="50"/>
                  </a:cubicBezTo>
                  <a:cubicBezTo>
                    <a:pt x="27" y="50"/>
                    <a:pt x="27" y="50"/>
                    <a:pt x="27" y="50"/>
                  </a:cubicBezTo>
                  <a:cubicBezTo>
                    <a:pt x="27" y="51"/>
                    <a:pt x="27" y="51"/>
                    <a:pt x="27" y="51"/>
                  </a:cubicBezTo>
                  <a:cubicBezTo>
                    <a:pt x="22" y="52"/>
                    <a:pt x="7" y="58"/>
                    <a:pt x="2" y="62"/>
                  </a:cubicBezTo>
                  <a:cubicBezTo>
                    <a:pt x="3" y="61"/>
                    <a:pt x="3" y="59"/>
                    <a:pt x="4" y="58"/>
                  </a:cubicBezTo>
                  <a:cubicBezTo>
                    <a:pt x="7" y="54"/>
                    <a:pt x="7" y="53"/>
                    <a:pt x="7" y="49"/>
                  </a:cubicBezTo>
                  <a:cubicBezTo>
                    <a:pt x="11" y="50"/>
                    <a:pt x="15" y="33"/>
                    <a:pt x="15" y="30"/>
                  </a:cubicBezTo>
                  <a:cubicBezTo>
                    <a:pt x="16" y="30"/>
                    <a:pt x="16" y="30"/>
                    <a:pt x="16" y="31"/>
                  </a:cubicBezTo>
                  <a:cubicBezTo>
                    <a:pt x="17" y="29"/>
                    <a:pt x="17" y="26"/>
                    <a:pt x="20" y="27"/>
                  </a:cubicBezTo>
                  <a:cubicBezTo>
                    <a:pt x="20" y="26"/>
                    <a:pt x="19" y="24"/>
                    <a:pt x="21" y="25"/>
                  </a:cubicBezTo>
                  <a:cubicBezTo>
                    <a:pt x="20" y="26"/>
                    <a:pt x="26" y="23"/>
                    <a:pt x="26" y="22"/>
                  </a:cubicBezTo>
                  <a:cubicBezTo>
                    <a:pt x="26" y="22"/>
                    <a:pt x="25" y="21"/>
                    <a:pt x="25" y="21"/>
                  </a:cubicBezTo>
                  <a:cubicBezTo>
                    <a:pt x="28" y="23"/>
                    <a:pt x="47" y="13"/>
                    <a:pt x="48" y="1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8" name="Freeform 9650"/>
            <p:cNvSpPr>
              <a:spLocks/>
            </p:cNvSpPr>
            <p:nvPr/>
          </p:nvSpPr>
          <p:spPr bwMode="auto">
            <a:xfrm>
              <a:off x="173038" y="22225"/>
              <a:ext cx="25400" cy="7938"/>
            </a:xfrm>
            <a:custGeom>
              <a:avLst/>
              <a:gdLst>
                <a:gd name="T0" fmla="*/ 3 w 7"/>
                <a:gd name="T1" fmla="*/ 2 h 2"/>
                <a:gd name="T2" fmla="*/ 4 w 7"/>
                <a:gd name="T3" fmla="*/ 0 h 2"/>
                <a:gd name="T4" fmla="*/ 3 w 7"/>
                <a:gd name="T5" fmla="*/ 2 h 2"/>
              </a:gdLst>
              <a:ahLst/>
              <a:cxnLst>
                <a:cxn ang="0">
                  <a:pos x="T0" y="T1"/>
                </a:cxn>
                <a:cxn ang="0">
                  <a:pos x="T2" y="T3"/>
                </a:cxn>
                <a:cxn ang="0">
                  <a:pos x="T4" y="T5"/>
                </a:cxn>
              </a:cxnLst>
              <a:rect l="0" t="0" r="r" b="b"/>
              <a:pathLst>
                <a:path w="7" h="2">
                  <a:moveTo>
                    <a:pt x="3" y="2"/>
                  </a:moveTo>
                  <a:cubicBezTo>
                    <a:pt x="4" y="2"/>
                    <a:pt x="7" y="0"/>
                    <a:pt x="4" y="0"/>
                  </a:cubicBezTo>
                  <a:cubicBezTo>
                    <a:pt x="3" y="0"/>
                    <a:pt x="0"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9" name="Freeform 9651"/>
            <p:cNvSpPr>
              <a:spLocks/>
            </p:cNvSpPr>
            <p:nvPr/>
          </p:nvSpPr>
          <p:spPr bwMode="auto">
            <a:xfrm>
              <a:off x="341313" y="423863"/>
              <a:ext cx="131763" cy="82550"/>
            </a:xfrm>
            <a:custGeom>
              <a:avLst/>
              <a:gdLst>
                <a:gd name="T0" fmla="*/ 1 w 35"/>
                <a:gd name="T1" fmla="*/ 22 h 22"/>
                <a:gd name="T2" fmla="*/ 35 w 35"/>
                <a:gd name="T3" fmla="*/ 0 h 22"/>
                <a:gd name="T4" fmla="*/ 34 w 35"/>
                <a:gd name="T5" fmla="*/ 0 h 22"/>
                <a:gd name="T6" fmla="*/ 0 w 35"/>
                <a:gd name="T7" fmla="*/ 22 h 22"/>
                <a:gd name="T8" fmla="*/ 1 w 35"/>
                <a:gd name="T9" fmla="*/ 22 h 22"/>
              </a:gdLst>
              <a:ahLst/>
              <a:cxnLst>
                <a:cxn ang="0">
                  <a:pos x="T0" y="T1"/>
                </a:cxn>
                <a:cxn ang="0">
                  <a:pos x="T2" y="T3"/>
                </a:cxn>
                <a:cxn ang="0">
                  <a:pos x="T4" y="T5"/>
                </a:cxn>
                <a:cxn ang="0">
                  <a:pos x="T6" y="T7"/>
                </a:cxn>
                <a:cxn ang="0">
                  <a:pos x="T8" y="T9"/>
                </a:cxn>
              </a:cxnLst>
              <a:rect l="0" t="0" r="r" b="b"/>
              <a:pathLst>
                <a:path w="35" h="22">
                  <a:moveTo>
                    <a:pt x="1" y="22"/>
                  </a:moveTo>
                  <a:cubicBezTo>
                    <a:pt x="12" y="14"/>
                    <a:pt x="22" y="6"/>
                    <a:pt x="35" y="0"/>
                  </a:cubicBezTo>
                  <a:cubicBezTo>
                    <a:pt x="35" y="0"/>
                    <a:pt x="35" y="0"/>
                    <a:pt x="34" y="0"/>
                  </a:cubicBezTo>
                  <a:cubicBezTo>
                    <a:pt x="22" y="5"/>
                    <a:pt x="11" y="13"/>
                    <a:pt x="0" y="22"/>
                  </a:cubicBezTo>
                  <a:cubicBezTo>
                    <a:pt x="0" y="22"/>
                    <a:pt x="1" y="22"/>
                    <a:pt x="1" y="22"/>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0" name="Freeform 9652"/>
            <p:cNvSpPr>
              <a:spLocks/>
            </p:cNvSpPr>
            <p:nvPr/>
          </p:nvSpPr>
          <p:spPr bwMode="auto">
            <a:xfrm>
              <a:off x="334963" y="352425"/>
              <a:ext cx="184150" cy="153988"/>
            </a:xfrm>
            <a:custGeom>
              <a:avLst/>
              <a:gdLst>
                <a:gd name="T0" fmla="*/ 30 w 49"/>
                <a:gd name="T1" fmla="*/ 9 h 41"/>
                <a:gd name="T2" fmla="*/ 39 w 49"/>
                <a:gd name="T3" fmla="*/ 5 h 41"/>
                <a:gd name="T4" fmla="*/ 44 w 49"/>
                <a:gd name="T5" fmla="*/ 5 h 41"/>
                <a:gd name="T6" fmla="*/ 44 w 49"/>
                <a:gd name="T7" fmla="*/ 3 h 41"/>
                <a:gd name="T8" fmla="*/ 46 w 49"/>
                <a:gd name="T9" fmla="*/ 4 h 41"/>
                <a:gd name="T10" fmla="*/ 34 w 49"/>
                <a:gd name="T11" fmla="*/ 15 h 41"/>
                <a:gd name="T12" fmla="*/ 0 w 49"/>
                <a:gd name="T13" fmla="*/ 41 h 41"/>
                <a:gd name="T14" fmla="*/ 1 w 49"/>
                <a:gd name="T15" fmla="*/ 41 h 41"/>
                <a:gd name="T16" fmla="*/ 30 w 49"/>
                <a:gd name="T17" fmla="*/ 18 h 41"/>
                <a:gd name="T18" fmla="*/ 48 w 49"/>
                <a:gd name="T19" fmla="*/ 1 h 41"/>
                <a:gd name="T20" fmla="*/ 48 w 49"/>
                <a:gd name="T21" fmla="*/ 1 h 41"/>
                <a:gd name="T22" fmla="*/ 40 w 49"/>
                <a:gd name="T23" fmla="*/ 7 h 41"/>
                <a:gd name="T24" fmla="*/ 48 w 49"/>
                <a:gd name="T25" fmla="*/ 1 h 41"/>
                <a:gd name="T26" fmla="*/ 48 w 49"/>
                <a:gd name="T27" fmla="*/ 1 h 41"/>
                <a:gd name="T28" fmla="*/ 29 w 49"/>
                <a:gd name="T29" fmla="*/ 9 h 41"/>
                <a:gd name="T30" fmla="*/ 30 w 49"/>
                <a:gd name="T3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41">
                  <a:moveTo>
                    <a:pt x="30" y="9"/>
                  </a:moveTo>
                  <a:cubicBezTo>
                    <a:pt x="33" y="8"/>
                    <a:pt x="36" y="6"/>
                    <a:pt x="39" y="5"/>
                  </a:cubicBezTo>
                  <a:cubicBezTo>
                    <a:pt x="42" y="4"/>
                    <a:pt x="49" y="0"/>
                    <a:pt x="44" y="5"/>
                  </a:cubicBezTo>
                  <a:cubicBezTo>
                    <a:pt x="44" y="4"/>
                    <a:pt x="44" y="4"/>
                    <a:pt x="44" y="3"/>
                  </a:cubicBezTo>
                  <a:cubicBezTo>
                    <a:pt x="47" y="1"/>
                    <a:pt x="48" y="1"/>
                    <a:pt x="46" y="4"/>
                  </a:cubicBezTo>
                  <a:cubicBezTo>
                    <a:pt x="43" y="8"/>
                    <a:pt x="38" y="12"/>
                    <a:pt x="34" y="15"/>
                  </a:cubicBezTo>
                  <a:cubicBezTo>
                    <a:pt x="22" y="23"/>
                    <a:pt x="11" y="31"/>
                    <a:pt x="0" y="41"/>
                  </a:cubicBezTo>
                  <a:cubicBezTo>
                    <a:pt x="0" y="41"/>
                    <a:pt x="0" y="41"/>
                    <a:pt x="1" y="41"/>
                  </a:cubicBezTo>
                  <a:cubicBezTo>
                    <a:pt x="10" y="33"/>
                    <a:pt x="19" y="25"/>
                    <a:pt x="30" y="18"/>
                  </a:cubicBezTo>
                  <a:cubicBezTo>
                    <a:pt x="37" y="13"/>
                    <a:pt x="44" y="9"/>
                    <a:pt x="48" y="1"/>
                  </a:cubicBezTo>
                  <a:cubicBezTo>
                    <a:pt x="49" y="1"/>
                    <a:pt x="48" y="1"/>
                    <a:pt x="48" y="1"/>
                  </a:cubicBezTo>
                  <a:cubicBezTo>
                    <a:pt x="48" y="1"/>
                    <a:pt x="37" y="6"/>
                    <a:pt x="40" y="7"/>
                  </a:cubicBezTo>
                  <a:cubicBezTo>
                    <a:pt x="43" y="8"/>
                    <a:pt x="47" y="3"/>
                    <a:pt x="48" y="1"/>
                  </a:cubicBezTo>
                  <a:cubicBezTo>
                    <a:pt x="49" y="1"/>
                    <a:pt x="48" y="1"/>
                    <a:pt x="48" y="1"/>
                  </a:cubicBezTo>
                  <a:cubicBezTo>
                    <a:pt x="42" y="3"/>
                    <a:pt x="35" y="6"/>
                    <a:pt x="29" y="9"/>
                  </a:cubicBezTo>
                  <a:cubicBezTo>
                    <a:pt x="29" y="9"/>
                    <a:pt x="29" y="9"/>
                    <a:pt x="30"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1" name="Freeform 9653"/>
            <p:cNvSpPr>
              <a:spLocks/>
            </p:cNvSpPr>
            <p:nvPr/>
          </p:nvSpPr>
          <p:spPr bwMode="auto">
            <a:xfrm>
              <a:off x="252413" y="450850"/>
              <a:ext cx="88900" cy="63500"/>
            </a:xfrm>
            <a:custGeom>
              <a:avLst/>
              <a:gdLst>
                <a:gd name="T0" fmla="*/ 1 w 24"/>
                <a:gd name="T1" fmla="*/ 17 h 17"/>
                <a:gd name="T2" fmla="*/ 23 w 24"/>
                <a:gd name="T3" fmla="*/ 1 h 17"/>
                <a:gd name="T4" fmla="*/ 23 w 24"/>
                <a:gd name="T5" fmla="*/ 1 h 17"/>
                <a:gd name="T6" fmla="*/ 0 w 24"/>
                <a:gd name="T7" fmla="*/ 17 h 17"/>
                <a:gd name="T8" fmla="*/ 1 w 24"/>
                <a:gd name="T9" fmla="*/ 17 h 17"/>
              </a:gdLst>
              <a:ahLst/>
              <a:cxnLst>
                <a:cxn ang="0">
                  <a:pos x="T0" y="T1"/>
                </a:cxn>
                <a:cxn ang="0">
                  <a:pos x="T2" y="T3"/>
                </a:cxn>
                <a:cxn ang="0">
                  <a:pos x="T4" y="T5"/>
                </a:cxn>
                <a:cxn ang="0">
                  <a:pos x="T6" y="T7"/>
                </a:cxn>
                <a:cxn ang="0">
                  <a:pos x="T8" y="T9"/>
                </a:cxn>
              </a:cxnLst>
              <a:rect l="0" t="0" r="r" b="b"/>
              <a:pathLst>
                <a:path w="24" h="17">
                  <a:moveTo>
                    <a:pt x="1" y="17"/>
                  </a:moveTo>
                  <a:cubicBezTo>
                    <a:pt x="9" y="12"/>
                    <a:pt x="16" y="6"/>
                    <a:pt x="23" y="1"/>
                  </a:cubicBezTo>
                  <a:cubicBezTo>
                    <a:pt x="24" y="0"/>
                    <a:pt x="23" y="0"/>
                    <a:pt x="23" y="1"/>
                  </a:cubicBezTo>
                  <a:cubicBezTo>
                    <a:pt x="15" y="6"/>
                    <a:pt x="8" y="12"/>
                    <a:pt x="0" y="17"/>
                  </a:cubicBezTo>
                  <a:cubicBezTo>
                    <a:pt x="0" y="17"/>
                    <a:pt x="1" y="17"/>
                    <a:pt x="1" y="1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2" name="Freeform 9654"/>
            <p:cNvSpPr>
              <a:spLocks/>
            </p:cNvSpPr>
            <p:nvPr/>
          </p:nvSpPr>
          <p:spPr bwMode="auto">
            <a:xfrm>
              <a:off x="244475" y="500063"/>
              <a:ext cx="22225" cy="19050"/>
            </a:xfrm>
            <a:custGeom>
              <a:avLst/>
              <a:gdLst>
                <a:gd name="T0" fmla="*/ 2 w 6"/>
                <a:gd name="T1" fmla="*/ 4 h 5"/>
                <a:gd name="T2" fmla="*/ 6 w 6"/>
                <a:gd name="T3" fmla="*/ 0 h 5"/>
                <a:gd name="T4" fmla="*/ 5 w 6"/>
                <a:gd name="T5" fmla="*/ 0 h 5"/>
                <a:gd name="T6" fmla="*/ 0 w 6"/>
                <a:gd name="T7" fmla="*/ 3 h 5"/>
                <a:gd name="T8" fmla="*/ 1 w 6"/>
                <a:gd name="T9" fmla="*/ 4 h 5"/>
                <a:gd name="T10" fmla="*/ 5 w 6"/>
                <a:gd name="T11" fmla="*/ 0 h 5"/>
                <a:gd name="T12" fmla="*/ 5 w 6"/>
                <a:gd name="T13" fmla="*/ 0 h 5"/>
                <a:gd name="T14" fmla="*/ 1 w 6"/>
                <a:gd name="T15" fmla="*/ 4 h 5"/>
                <a:gd name="T16" fmla="*/ 2 w 6"/>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2" y="4"/>
                  </a:moveTo>
                  <a:cubicBezTo>
                    <a:pt x="3" y="3"/>
                    <a:pt x="4" y="2"/>
                    <a:pt x="6" y="0"/>
                  </a:cubicBezTo>
                  <a:cubicBezTo>
                    <a:pt x="6" y="0"/>
                    <a:pt x="5" y="0"/>
                    <a:pt x="5" y="0"/>
                  </a:cubicBezTo>
                  <a:cubicBezTo>
                    <a:pt x="3" y="1"/>
                    <a:pt x="2" y="2"/>
                    <a:pt x="0" y="3"/>
                  </a:cubicBezTo>
                  <a:cubicBezTo>
                    <a:pt x="0" y="4"/>
                    <a:pt x="1" y="4"/>
                    <a:pt x="1" y="4"/>
                  </a:cubicBezTo>
                  <a:cubicBezTo>
                    <a:pt x="3" y="2"/>
                    <a:pt x="4" y="1"/>
                    <a:pt x="5" y="0"/>
                  </a:cubicBezTo>
                  <a:cubicBezTo>
                    <a:pt x="5" y="0"/>
                    <a:pt x="5" y="0"/>
                    <a:pt x="5" y="0"/>
                  </a:cubicBezTo>
                  <a:cubicBezTo>
                    <a:pt x="4" y="2"/>
                    <a:pt x="2" y="3"/>
                    <a:pt x="1" y="4"/>
                  </a:cubicBezTo>
                  <a:cubicBezTo>
                    <a:pt x="1" y="4"/>
                    <a:pt x="2" y="5"/>
                    <a:pt x="2" y="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3" name="Freeform 9655"/>
            <p:cNvSpPr>
              <a:spLocks/>
            </p:cNvSpPr>
            <p:nvPr/>
          </p:nvSpPr>
          <p:spPr bwMode="auto">
            <a:xfrm>
              <a:off x="244475" y="458788"/>
              <a:ext cx="60325" cy="55563"/>
            </a:xfrm>
            <a:custGeom>
              <a:avLst/>
              <a:gdLst>
                <a:gd name="T0" fmla="*/ 15 w 16"/>
                <a:gd name="T1" fmla="*/ 1 h 15"/>
                <a:gd name="T2" fmla="*/ 0 w 16"/>
                <a:gd name="T3" fmla="*/ 15 h 15"/>
                <a:gd name="T4" fmla="*/ 1 w 16"/>
                <a:gd name="T5" fmla="*/ 14 h 15"/>
                <a:gd name="T6" fmla="*/ 16 w 16"/>
                <a:gd name="T7" fmla="*/ 1 h 15"/>
                <a:gd name="T8" fmla="*/ 15 w 16"/>
                <a:gd name="T9" fmla="*/ 1 h 15"/>
              </a:gdLst>
              <a:ahLst/>
              <a:cxnLst>
                <a:cxn ang="0">
                  <a:pos x="T0" y="T1"/>
                </a:cxn>
                <a:cxn ang="0">
                  <a:pos x="T2" y="T3"/>
                </a:cxn>
                <a:cxn ang="0">
                  <a:pos x="T4" y="T5"/>
                </a:cxn>
                <a:cxn ang="0">
                  <a:pos x="T6" y="T7"/>
                </a:cxn>
                <a:cxn ang="0">
                  <a:pos x="T8" y="T9"/>
                </a:cxn>
              </a:cxnLst>
              <a:rect l="0" t="0" r="r" b="b"/>
              <a:pathLst>
                <a:path w="16" h="15">
                  <a:moveTo>
                    <a:pt x="15" y="1"/>
                  </a:moveTo>
                  <a:cubicBezTo>
                    <a:pt x="10" y="5"/>
                    <a:pt x="5" y="9"/>
                    <a:pt x="0" y="15"/>
                  </a:cubicBezTo>
                  <a:cubicBezTo>
                    <a:pt x="0" y="15"/>
                    <a:pt x="1" y="15"/>
                    <a:pt x="1" y="14"/>
                  </a:cubicBezTo>
                  <a:cubicBezTo>
                    <a:pt x="6" y="9"/>
                    <a:pt x="11" y="5"/>
                    <a:pt x="16" y="1"/>
                  </a:cubicBezTo>
                  <a:cubicBezTo>
                    <a:pt x="16" y="0"/>
                    <a:pt x="16" y="0"/>
                    <a:pt x="15"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4" name="Freeform 9656"/>
            <p:cNvSpPr>
              <a:spLocks/>
            </p:cNvSpPr>
            <p:nvPr/>
          </p:nvSpPr>
          <p:spPr bwMode="auto">
            <a:xfrm>
              <a:off x="461963" y="296863"/>
              <a:ext cx="71438" cy="52388"/>
            </a:xfrm>
            <a:custGeom>
              <a:avLst/>
              <a:gdLst>
                <a:gd name="T0" fmla="*/ 18 w 19"/>
                <a:gd name="T1" fmla="*/ 1 h 14"/>
                <a:gd name="T2" fmla="*/ 1 w 19"/>
                <a:gd name="T3" fmla="*/ 14 h 14"/>
                <a:gd name="T4" fmla="*/ 1 w 19"/>
                <a:gd name="T5" fmla="*/ 14 h 14"/>
                <a:gd name="T6" fmla="*/ 19 w 19"/>
                <a:gd name="T7" fmla="*/ 1 h 14"/>
                <a:gd name="T8" fmla="*/ 18 w 19"/>
                <a:gd name="T9" fmla="*/ 1 h 14"/>
              </a:gdLst>
              <a:ahLst/>
              <a:cxnLst>
                <a:cxn ang="0">
                  <a:pos x="T0" y="T1"/>
                </a:cxn>
                <a:cxn ang="0">
                  <a:pos x="T2" y="T3"/>
                </a:cxn>
                <a:cxn ang="0">
                  <a:pos x="T4" y="T5"/>
                </a:cxn>
                <a:cxn ang="0">
                  <a:pos x="T6" y="T7"/>
                </a:cxn>
                <a:cxn ang="0">
                  <a:pos x="T8" y="T9"/>
                </a:cxn>
              </a:cxnLst>
              <a:rect l="0" t="0" r="r" b="b"/>
              <a:pathLst>
                <a:path w="19" h="14">
                  <a:moveTo>
                    <a:pt x="18" y="1"/>
                  </a:moveTo>
                  <a:cubicBezTo>
                    <a:pt x="12" y="5"/>
                    <a:pt x="7" y="10"/>
                    <a:pt x="1" y="14"/>
                  </a:cubicBezTo>
                  <a:cubicBezTo>
                    <a:pt x="0" y="14"/>
                    <a:pt x="1" y="14"/>
                    <a:pt x="1" y="14"/>
                  </a:cubicBezTo>
                  <a:cubicBezTo>
                    <a:pt x="7" y="10"/>
                    <a:pt x="13" y="6"/>
                    <a:pt x="19" y="1"/>
                  </a:cubicBezTo>
                  <a:cubicBezTo>
                    <a:pt x="19" y="1"/>
                    <a:pt x="18" y="0"/>
                    <a:pt x="18"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5" name="Freeform 9657"/>
            <p:cNvSpPr>
              <a:spLocks/>
            </p:cNvSpPr>
            <p:nvPr/>
          </p:nvSpPr>
          <p:spPr bwMode="auto">
            <a:xfrm>
              <a:off x="477838" y="285750"/>
              <a:ext cx="55563" cy="25400"/>
            </a:xfrm>
            <a:custGeom>
              <a:avLst/>
              <a:gdLst>
                <a:gd name="T0" fmla="*/ 1 w 15"/>
                <a:gd name="T1" fmla="*/ 6 h 7"/>
                <a:gd name="T2" fmla="*/ 15 w 15"/>
                <a:gd name="T3" fmla="*/ 0 h 7"/>
                <a:gd name="T4" fmla="*/ 14 w 15"/>
                <a:gd name="T5" fmla="*/ 0 h 7"/>
                <a:gd name="T6" fmla="*/ 1 w 15"/>
                <a:gd name="T7" fmla="*/ 6 h 7"/>
                <a:gd name="T8" fmla="*/ 1 w 15"/>
                <a:gd name="T9" fmla="*/ 6 h 7"/>
              </a:gdLst>
              <a:ahLst/>
              <a:cxnLst>
                <a:cxn ang="0">
                  <a:pos x="T0" y="T1"/>
                </a:cxn>
                <a:cxn ang="0">
                  <a:pos x="T2" y="T3"/>
                </a:cxn>
                <a:cxn ang="0">
                  <a:pos x="T4" y="T5"/>
                </a:cxn>
                <a:cxn ang="0">
                  <a:pos x="T6" y="T7"/>
                </a:cxn>
                <a:cxn ang="0">
                  <a:pos x="T8" y="T9"/>
                </a:cxn>
              </a:cxnLst>
              <a:rect l="0" t="0" r="r" b="b"/>
              <a:pathLst>
                <a:path w="15" h="7">
                  <a:moveTo>
                    <a:pt x="1" y="6"/>
                  </a:moveTo>
                  <a:cubicBezTo>
                    <a:pt x="6" y="4"/>
                    <a:pt x="10" y="2"/>
                    <a:pt x="15" y="0"/>
                  </a:cubicBezTo>
                  <a:cubicBezTo>
                    <a:pt x="15" y="0"/>
                    <a:pt x="15" y="0"/>
                    <a:pt x="14" y="0"/>
                  </a:cubicBezTo>
                  <a:cubicBezTo>
                    <a:pt x="10" y="2"/>
                    <a:pt x="5" y="4"/>
                    <a:pt x="1" y="6"/>
                  </a:cubicBezTo>
                  <a:cubicBezTo>
                    <a:pt x="0" y="6"/>
                    <a:pt x="1" y="7"/>
                    <a:pt x="1" y="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6" name="Freeform 9658"/>
            <p:cNvSpPr>
              <a:spLocks/>
            </p:cNvSpPr>
            <p:nvPr/>
          </p:nvSpPr>
          <p:spPr bwMode="auto">
            <a:xfrm>
              <a:off x="195263" y="458788"/>
              <a:ext cx="52388" cy="41275"/>
            </a:xfrm>
            <a:custGeom>
              <a:avLst/>
              <a:gdLst>
                <a:gd name="T0" fmla="*/ 1 w 14"/>
                <a:gd name="T1" fmla="*/ 10 h 11"/>
                <a:gd name="T2" fmla="*/ 14 w 14"/>
                <a:gd name="T3" fmla="*/ 1 h 11"/>
                <a:gd name="T4" fmla="*/ 13 w 14"/>
                <a:gd name="T5" fmla="*/ 1 h 11"/>
                <a:gd name="T6" fmla="*/ 1 w 14"/>
                <a:gd name="T7" fmla="*/ 10 h 11"/>
                <a:gd name="T8" fmla="*/ 1 w 14"/>
                <a:gd name="T9" fmla="*/ 10 h 11"/>
              </a:gdLst>
              <a:ahLst/>
              <a:cxnLst>
                <a:cxn ang="0">
                  <a:pos x="T0" y="T1"/>
                </a:cxn>
                <a:cxn ang="0">
                  <a:pos x="T2" y="T3"/>
                </a:cxn>
                <a:cxn ang="0">
                  <a:pos x="T4" y="T5"/>
                </a:cxn>
                <a:cxn ang="0">
                  <a:pos x="T6" y="T7"/>
                </a:cxn>
                <a:cxn ang="0">
                  <a:pos x="T8" y="T9"/>
                </a:cxn>
              </a:cxnLst>
              <a:rect l="0" t="0" r="r" b="b"/>
              <a:pathLst>
                <a:path w="14" h="11">
                  <a:moveTo>
                    <a:pt x="1" y="10"/>
                  </a:moveTo>
                  <a:cubicBezTo>
                    <a:pt x="5" y="7"/>
                    <a:pt x="10" y="4"/>
                    <a:pt x="14" y="1"/>
                  </a:cubicBezTo>
                  <a:cubicBezTo>
                    <a:pt x="14" y="0"/>
                    <a:pt x="13" y="1"/>
                    <a:pt x="13" y="1"/>
                  </a:cubicBezTo>
                  <a:cubicBezTo>
                    <a:pt x="9" y="4"/>
                    <a:pt x="5" y="7"/>
                    <a:pt x="1" y="10"/>
                  </a:cubicBezTo>
                  <a:cubicBezTo>
                    <a:pt x="0" y="11"/>
                    <a:pt x="1" y="11"/>
                    <a:pt x="1" y="1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7" name="Freeform 9659"/>
            <p:cNvSpPr>
              <a:spLocks/>
            </p:cNvSpPr>
            <p:nvPr/>
          </p:nvSpPr>
          <p:spPr bwMode="auto">
            <a:xfrm>
              <a:off x="192088" y="454025"/>
              <a:ext cx="41275" cy="41275"/>
            </a:xfrm>
            <a:custGeom>
              <a:avLst/>
              <a:gdLst>
                <a:gd name="T0" fmla="*/ 10 w 11"/>
                <a:gd name="T1" fmla="*/ 1 h 11"/>
                <a:gd name="T2" fmla="*/ 0 w 11"/>
                <a:gd name="T3" fmla="*/ 11 h 11"/>
                <a:gd name="T4" fmla="*/ 1 w 11"/>
                <a:gd name="T5" fmla="*/ 11 h 11"/>
                <a:gd name="T6" fmla="*/ 11 w 11"/>
                <a:gd name="T7" fmla="*/ 1 h 11"/>
                <a:gd name="T8" fmla="*/ 10 w 11"/>
                <a:gd name="T9" fmla="*/ 1 h 11"/>
              </a:gdLst>
              <a:ahLst/>
              <a:cxnLst>
                <a:cxn ang="0">
                  <a:pos x="T0" y="T1"/>
                </a:cxn>
                <a:cxn ang="0">
                  <a:pos x="T2" y="T3"/>
                </a:cxn>
                <a:cxn ang="0">
                  <a:pos x="T4" y="T5"/>
                </a:cxn>
                <a:cxn ang="0">
                  <a:pos x="T6" y="T7"/>
                </a:cxn>
                <a:cxn ang="0">
                  <a:pos x="T8" y="T9"/>
                </a:cxn>
              </a:cxnLst>
              <a:rect l="0" t="0" r="r" b="b"/>
              <a:pathLst>
                <a:path w="11" h="11">
                  <a:moveTo>
                    <a:pt x="10" y="1"/>
                  </a:moveTo>
                  <a:cubicBezTo>
                    <a:pt x="6" y="4"/>
                    <a:pt x="3" y="7"/>
                    <a:pt x="0" y="11"/>
                  </a:cubicBezTo>
                  <a:cubicBezTo>
                    <a:pt x="0" y="11"/>
                    <a:pt x="1" y="11"/>
                    <a:pt x="1" y="11"/>
                  </a:cubicBezTo>
                  <a:cubicBezTo>
                    <a:pt x="4" y="7"/>
                    <a:pt x="7" y="4"/>
                    <a:pt x="11" y="1"/>
                  </a:cubicBezTo>
                  <a:cubicBezTo>
                    <a:pt x="11" y="0"/>
                    <a:pt x="10" y="1"/>
                    <a:pt x="10"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8" name="Freeform 9660"/>
            <p:cNvSpPr>
              <a:spLocks/>
            </p:cNvSpPr>
            <p:nvPr/>
          </p:nvSpPr>
          <p:spPr bwMode="auto">
            <a:xfrm>
              <a:off x="477838" y="231775"/>
              <a:ext cx="58738" cy="34925"/>
            </a:xfrm>
            <a:custGeom>
              <a:avLst/>
              <a:gdLst>
                <a:gd name="T0" fmla="*/ 15 w 16"/>
                <a:gd name="T1" fmla="*/ 0 h 9"/>
                <a:gd name="T2" fmla="*/ 1 w 16"/>
                <a:gd name="T3" fmla="*/ 9 h 9"/>
                <a:gd name="T4" fmla="*/ 1 w 16"/>
                <a:gd name="T5" fmla="*/ 9 h 9"/>
                <a:gd name="T6" fmla="*/ 15 w 16"/>
                <a:gd name="T7" fmla="*/ 1 h 9"/>
                <a:gd name="T8" fmla="*/ 15 w 16"/>
                <a:gd name="T9" fmla="*/ 0 h 9"/>
              </a:gdLst>
              <a:ahLst/>
              <a:cxnLst>
                <a:cxn ang="0">
                  <a:pos x="T0" y="T1"/>
                </a:cxn>
                <a:cxn ang="0">
                  <a:pos x="T2" y="T3"/>
                </a:cxn>
                <a:cxn ang="0">
                  <a:pos x="T4" y="T5"/>
                </a:cxn>
                <a:cxn ang="0">
                  <a:pos x="T6" y="T7"/>
                </a:cxn>
                <a:cxn ang="0">
                  <a:pos x="T8" y="T9"/>
                </a:cxn>
              </a:cxnLst>
              <a:rect l="0" t="0" r="r" b="b"/>
              <a:pathLst>
                <a:path w="16" h="9">
                  <a:moveTo>
                    <a:pt x="15" y="0"/>
                  </a:moveTo>
                  <a:cubicBezTo>
                    <a:pt x="10" y="3"/>
                    <a:pt x="6" y="6"/>
                    <a:pt x="1" y="9"/>
                  </a:cubicBezTo>
                  <a:cubicBezTo>
                    <a:pt x="0" y="9"/>
                    <a:pt x="1" y="9"/>
                    <a:pt x="1" y="9"/>
                  </a:cubicBezTo>
                  <a:cubicBezTo>
                    <a:pt x="6" y="6"/>
                    <a:pt x="11" y="3"/>
                    <a:pt x="15" y="1"/>
                  </a:cubicBezTo>
                  <a:cubicBezTo>
                    <a:pt x="16" y="0"/>
                    <a:pt x="15" y="0"/>
                    <a:pt x="1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19" name="Freeform 9661"/>
            <p:cNvSpPr>
              <a:spLocks/>
            </p:cNvSpPr>
            <p:nvPr/>
          </p:nvSpPr>
          <p:spPr bwMode="auto">
            <a:xfrm>
              <a:off x="481013" y="225425"/>
              <a:ext cx="52388" cy="30163"/>
            </a:xfrm>
            <a:custGeom>
              <a:avLst/>
              <a:gdLst>
                <a:gd name="T0" fmla="*/ 1 w 14"/>
                <a:gd name="T1" fmla="*/ 8 h 8"/>
                <a:gd name="T2" fmla="*/ 13 w 14"/>
                <a:gd name="T3" fmla="*/ 1 h 8"/>
                <a:gd name="T4" fmla="*/ 13 w 14"/>
                <a:gd name="T5" fmla="*/ 0 h 8"/>
                <a:gd name="T6" fmla="*/ 0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0"/>
                    <a:pt x="14" y="0"/>
                    <a:pt x="13" y="0"/>
                  </a:cubicBezTo>
                  <a:cubicBezTo>
                    <a:pt x="9" y="2"/>
                    <a:pt x="5" y="5"/>
                    <a:pt x="0" y="7"/>
                  </a:cubicBezTo>
                  <a:cubicBezTo>
                    <a:pt x="0" y="7"/>
                    <a:pt x="0"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0" name="Freeform 9662"/>
            <p:cNvSpPr>
              <a:spLocks/>
            </p:cNvSpPr>
            <p:nvPr/>
          </p:nvSpPr>
          <p:spPr bwMode="auto">
            <a:xfrm>
              <a:off x="142875" y="442913"/>
              <a:ext cx="44450" cy="30163"/>
            </a:xfrm>
            <a:custGeom>
              <a:avLst/>
              <a:gdLst>
                <a:gd name="T0" fmla="*/ 1 w 12"/>
                <a:gd name="T1" fmla="*/ 8 h 8"/>
                <a:gd name="T2" fmla="*/ 11 w 12"/>
                <a:gd name="T3" fmla="*/ 0 h 8"/>
                <a:gd name="T4" fmla="*/ 10 w 12"/>
                <a:gd name="T5" fmla="*/ 0 h 8"/>
                <a:gd name="T6" fmla="*/ 1 w 12"/>
                <a:gd name="T7" fmla="*/ 8 h 8"/>
                <a:gd name="T8" fmla="*/ 1 w 12"/>
                <a:gd name="T9" fmla="*/ 8 h 8"/>
              </a:gdLst>
              <a:ahLst/>
              <a:cxnLst>
                <a:cxn ang="0">
                  <a:pos x="T0" y="T1"/>
                </a:cxn>
                <a:cxn ang="0">
                  <a:pos x="T2" y="T3"/>
                </a:cxn>
                <a:cxn ang="0">
                  <a:pos x="T4" y="T5"/>
                </a:cxn>
                <a:cxn ang="0">
                  <a:pos x="T6" y="T7"/>
                </a:cxn>
                <a:cxn ang="0">
                  <a:pos x="T8" y="T9"/>
                </a:cxn>
              </a:cxnLst>
              <a:rect l="0" t="0" r="r" b="b"/>
              <a:pathLst>
                <a:path w="12" h="8">
                  <a:moveTo>
                    <a:pt x="1" y="8"/>
                  </a:moveTo>
                  <a:cubicBezTo>
                    <a:pt x="5" y="5"/>
                    <a:pt x="8" y="3"/>
                    <a:pt x="11" y="0"/>
                  </a:cubicBezTo>
                  <a:cubicBezTo>
                    <a:pt x="12" y="0"/>
                    <a:pt x="11" y="0"/>
                    <a:pt x="10" y="0"/>
                  </a:cubicBezTo>
                  <a:cubicBezTo>
                    <a:pt x="7" y="3"/>
                    <a:pt x="4" y="5"/>
                    <a:pt x="1" y="8"/>
                  </a:cubicBezTo>
                  <a:cubicBezTo>
                    <a:pt x="0" y="8"/>
                    <a:pt x="1"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1" name="Freeform 9663"/>
            <p:cNvSpPr>
              <a:spLocks/>
            </p:cNvSpPr>
            <p:nvPr/>
          </p:nvSpPr>
          <p:spPr bwMode="auto">
            <a:xfrm>
              <a:off x="146050" y="442913"/>
              <a:ext cx="34925" cy="30163"/>
            </a:xfrm>
            <a:custGeom>
              <a:avLst/>
              <a:gdLst>
                <a:gd name="T0" fmla="*/ 8 w 9"/>
                <a:gd name="T1" fmla="*/ 0 h 8"/>
                <a:gd name="T2" fmla="*/ 0 w 9"/>
                <a:gd name="T3" fmla="*/ 7 h 8"/>
                <a:gd name="T4" fmla="*/ 1 w 9"/>
                <a:gd name="T5" fmla="*/ 8 h 8"/>
                <a:gd name="T6" fmla="*/ 9 w 9"/>
                <a:gd name="T7" fmla="*/ 0 h 8"/>
                <a:gd name="T8" fmla="*/ 8 w 9"/>
                <a:gd name="T9" fmla="*/ 0 h 8"/>
              </a:gdLst>
              <a:ahLst/>
              <a:cxnLst>
                <a:cxn ang="0">
                  <a:pos x="T0" y="T1"/>
                </a:cxn>
                <a:cxn ang="0">
                  <a:pos x="T2" y="T3"/>
                </a:cxn>
                <a:cxn ang="0">
                  <a:pos x="T4" y="T5"/>
                </a:cxn>
                <a:cxn ang="0">
                  <a:pos x="T6" y="T7"/>
                </a:cxn>
                <a:cxn ang="0">
                  <a:pos x="T8" y="T9"/>
                </a:cxn>
              </a:cxnLst>
              <a:rect l="0" t="0" r="r" b="b"/>
              <a:pathLst>
                <a:path w="9" h="8">
                  <a:moveTo>
                    <a:pt x="8" y="0"/>
                  </a:moveTo>
                  <a:cubicBezTo>
                    <a:pt x="5" y="2"/>
                    <a:pt x="3" y="5"/>
                    <a:pt x="0" y="7"/>
                  </a:cubicBezTo>
                  <a:cubicBezTo>
                    <a:pt x="0" y="8"/>
                    <a:pt x="1" y="8"/>
                    <a:pt x="1" y="8"/>
                  </a:cubicBezTo>
                  <a:cubicBezTo>
                    <a:pt x="4" y="5"/>
                    <a:pt x="6" y="3"/>
                    <a:pt x="9" y="0"/>
                  </a:cubicBezTo>
                  <a:cubicBezTo>
                    <a:pt x="9" y="0"/>
                    <a:pt x="8" y="0"/>
                    <a:pt x="8"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2" name="Freeform 9664"/>
            <p:cNvSpPr>
              <a:spLocks/>
            </p:cNvSpPr>
            <p:nvPr/>
          </p:nvSpPr>
          <p:spPr bwMode="auto">
            <a:xfrm>
              <a:off x="469900" y="190500"/>
              <a:ext cx="52388" cy="34925"/>
            </a:xfrm>
            <a:custGeom>
              <a:avLst/>
              <a:gdLst>
                <a:gd name="T0" fmla="*/ 13 w 14"/>
                <a:gd name="T1" fmla="*/ 0 h 9"/>
                <a:gd name="T2" fmla="*/ 0 w 14"/>
                <a:gd name="T3" fmla="*/ 8 h 9"/>
                <a:gd name="T4" fmla="*/ 1 w 14"/>
                <a:gd name="T5" fmla="*/ 8 h 9"/>
                <a:gd name="T6" fmla="*/ 14 w 14"/>
                <a:gd name="T7" fmla="*/ 0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0" y="8"/>
                  </a:cubicBezTo>
                  <a:cubicBezTo>
                    <a:pt x="0" y="9"/>
                    <a:pt x="1" y="9"/>
                    <a:pt x="1" y="8"/>
                  </a:cubicBezTo>
                  <a:cubicBezTo>
                    <a:pt x="5" y="6"/>
                    <a:pt x="10" y="3"/>
                    <a:pt x="14" y="0"/>
                  </a:cubicBezTo>
                  <a:cubicBezTo>
                    <a:pt x="14" y="0"/>
                    <a:pt x="13" y="0"/>
                    <a:pt x="1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3" name="Freeform 9665"/>
            <p:cNvSpPr>
              <a:spLocks/>
            </p:cNvSpPr>
            <p:nvPr/>
          </p:nvSpPr>
          <p:spPr bwMode="auto">
            <a:xfrm>
              <a:off x="465138" y="184150"/>
              <a:ext cx="57150" cy="22225"/>
            </a:xfrm>
            <a:custGeom>
              <a:avLst/>
              <a:gdLst>
                <a:gd name="T0" fmla="*/ 1 w 15"/>
                <a:gd name="T1" fmla="*/ 5 h 6"/>
                <a:gd name="T2" fmla="*/ 14 w 15"/>
                <a:gd name="T3" fmla="*/ 0 h 6"/>
                <a:gd name="T4" fmla="*/ 14 w 15"/>
                <a:gd name="T5" fmla="*/ 0 h 6"/>
                <a:gd name="T6" fmla="*/ 1 w 15"/>
                <a:gd name="T7" fmla="*/ 5 h 6"/>
                <a:gd name="T8" fmla="*/ 1 w 15"/>
                <a:gd name="T9" fmla="*/ 5 h 6"/>
              </a:gdLst>
              <a:ahLst/>
              <a:cxnLst>
                <a:cxn ang="0">
                  <a:pos x="T0" y="T1"/>
                </a:cxn>
                <a:cxn ang="0">
                  <a:pos x="T2" y="T3"/>
                </a:cxn>
                <a:cxn ang="0">
                  <a:pos x="T4" y="T5"/>
                </a:cxn>
                <a:cxn ang="0">
                  <a:pos x="T6" y="T7"/>
                </a:cxn>
                <a:cxn ang="0">
                  <a:pos x="T8" y="T9"/>
                </a:cxn>
              </a:cxnLst>
              <a:rect l="0" t="0" r="r" b="b"/>
              <a:pathLst>
                <a:path w="15" h="6">
                  <a:moveTo>
                    <a:pt x="1" y="5"/>
                  </a:moveTo>
                  <a:cubicBezTo>
                    <a:pt x="5" y="3"/>
                    <a:pt x="10" y="2"/>
                    <a:pt x="14" y="0"/>
                  </a:cubicBezTo>
                  <a:cubicBezTo>
                    <a:pt x="15" y="0"/>
                    <a:pt x="14" y="0"/>
                    <a:pt x="14" y="0"/>
                  </a:cubicBezTo>
                  <a:cubicBezTo>
                    <a:pt x="9" y="1"/>
                    <a:pt x="5" y="3"/>
                    <a:pt x="1" y="5"/>
                  </a:cubicBezTo>
                  <a:cubicBezTo>
                    <a:pt x="0" y="5"/>
                    <a:pt x="1" y="6"/>
                    <a:pt x="1"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4" name="Freeform 9666"/>
            <p:cNvSpPr>
              <a:spLocks/>
            </p:cNvSpPr>
            <p:nvPr/>
          </p:nvSpPr>
          <p:spPr bwMode="auto">
            <a:xfrm>
              <a:off x="228600" y="274638"/>
              <a:ext cx="112713" cy="71438"/>
            </a:xfrm>
            <a:custGeom>
              <a:avLst/>
              <a:gdLst>
                <a:gd name="T0" fmla="*/ 2 w 30"/>
                <a:gd name="T1" fmla="*/ 19 h 19"/>
                <a:gd name="T2" fmla="*/ 29 w 30"/>
                <a:gd name="T3" fmla="*/ 0 h 19"/>
                <a:gd name="T4" fmla="*/ 28 w 30"/>
                <a:gd name="T5" fmla="*/ 0 h 19"/>
                <a:gd name="T6" fmla="*/ 1 w 30"/>
                <a:gd name="T7" fmla="*/ 19 h 19"/>
                <a:gd name="T8" fmla="*/ 2 w 30"/>
                <a:gd name="T9" fmla="*/ 19 h 19"/>
              </a:gdLst>
              <a:ahLst/>
              <a:cxnLst>
                <a:cxn ang="0">
                  <a:pos x="T0" y="T1"/>
                </a:cxn>
                <a:cxn ang="0">
                  <a:pos x="T2" y="T3"/>
                </a:cxn>
                <a:cxn ang="0">
                  <a:pos x="T4" y="T5"/>
                </a:cxn>
                <a:cxn ang="0">
                  <a:pos x="T6" y="T7"/>
                </a:cxn>
                <a:cxn ang="0">
                  <a:pos x="T8" y="T9"/>
                </a:cxn>
              </a:cxnLst>
              <a:rect l="0" t="0" r="r" b="b"/>
              <a:pathLst>
                <a:path w="30" h="19">
                  <a:moveTo>
                    <a:pt x="2" y="19"/>
                  </a:moveTo>
                  <a:cubicBezTo>
                    <a:pt x="11" y="13"/>
                    <a:pt x="20" y="6"/>
                    <a:pt x="29" y="0"/>
                  </a:cubicBezTo>
                  <a:cubicBezTo>
                    <a:pt x="30" y="0"/>
                    <a:pt x="29" y="0"/>
                    <a:pt x="28" y="0"/>
                  </a:cubicBezTo>
                  <a:cubicBezTo>
                    <a:pt x="19" y="6"/>
                    <a:pt x="10" y="12"/>
                    <a:pt x="1" y="19"/>
                  </a:cubicBezTo>
                  <a:cubicBezTo>
                    <a:pt x="0" y="19"/>
                    <a:pt x="1" y="19"/>
                    <a:pt x="2" y="1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5" name="Freeform 9667"/>
            <p:cNvSpPr>
              <a:spLocks/>
            </p:cNvSpPr>
            <p:nvPr/>
          </p:nvSpPr>
          <p:spPr bwMode="auto">
            <a:xfrm>
              <a:off x="104775" y="412750"/>
              <a:ext cx="41275" cy="30163"/>
            </a:xfrm>
            <a:custGeom>
              <a:avLst/>
              <a:gdLst>
                <a:gd name="T0" fmla="*/ 1 w 11"/>
                <a:gd name="T1" fmla="*/ 8 h 8"/>
                <a:gd name="T2" fmla="*/ 11 w 11"/>
                <a:gd name="T3" fmla="*/ 0 h 8"/>
                <a:gd name="T4" fmla="*/ 10 w 11"/>
                <a:gd name="T5" fmla="*/ 0 h 8"/>
                <a:gd name="T6" fmla="*/ 0 w 11"/>
                <a:gd name="T7" fmla="*/ 8 h 8"/>
                <a:gd name="T8" fmla="*/ 1 w 11"/>
                <a:gd name="T9" fmla="*/ 8 h 8"/>
              </a:gdLst>
              <a:ahLst/>
              <a:cxnLst>
                <a:cxn ang="0">
                  <a:pos x="T0" y="T1"/>
                </a:cxn>
                <a:cxn ang="0">
                  <a:pos x="T2" y="T3"/>
                </a:cxn>
                <a:cxn ang="0">
                  <a:pos x="T4" y="T5"/>
                </a:cxn>
                <a:cxn ang="0">
                  <a:pos x="T6" y="T7"/>
                </a:cxn>
                <a:cxn ang="0">
                  <a:pos x="T8" y="T9"/>
                </a:cxn>
              </a:cxnLst>
              <a:rect l="0" t="0" r="r" b="b"/>
              <a:pathLst>
                <a:path w="11" h="8">
                  <a:moveTo>
                    <a:pt x="1" y="8"/>
                  </a:moveTo>
                  <a:cubicBezTo>
                    <a:pt x="4" y="5"/>
                    <a:pt x="7" y="3"/>
                    <a:pt x="11" y="0"/>
                  </a:cubicBezTo>
                  <a:cubicBezTo>
                    <a:pt x="11" y="0"/>
                    <a:pt x="10" y="0"/>
                    <a:pt x="10" y="0"/>
                  </a:cubicBezTo>
                  <a:cubicBezTo>
                    <a:pt x="7" y="3"/>
                    <a:pt x="3" y="5"/>
                    <a:pt x="0" y="8"/>
                  </a:cubicBezTo>
                  <a:cubicBezTo>
                    <a:pt x="0" y="8"/>
                    <a:pt x="0"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6" name="Freeform 9668"/>
            <p:cNvSpPr>
              <a:spLocks/>
            </p:cNvSpPr>
            <p:nvPr/>
          </p:nvSpPr>
          <p:spPr bwMode="auto">
            <a:xfrm>
              <a:off x="98425" y="412750"/>
              <a:ext cx="33338" cy="30163"/>
            </a:xfrm>
            <a:custGeom>
              <a:avLst/>
              <a:gdLst>
                <a:gd name="T0" fmla="*/ 2 w 9"/>
                <a:gd name="T1" fmla="*/ 8 h 8"/>
                <a:gd name="T2" fmla="*/ 7 w 9"/>
                <a:gd name="T3" fmla="*/ 1 h 8"/>
                <a:gd name="T4" fmla="*/ 0 w 9"/>
                <a:gd name="T5" fmla="*/ 6 h 8"/>
                <a:gd name="T6" fmla="*/ 1 w 9"/>
                <a:gd name="T7" fmla="*/ 6 h 8"/>
                <a:gd name="T8" fmla="*/ 3 w 9"/>
                <a:gd name="T9" fmla="*/ 4 h 8"/>
                <a:gd name="T10" fmla="*/ 5 w 9"/>
                <a:gd name="T11" fmla="*/ 2 h 8"/>
                <a:gd name="T12" fmla="*/ 7 w 9"/>
                <a:gd name="T13" fmla="*/ 2 h 8"/>
                <a:gd name="T14" fmla="*/ 1 w 9"/>
                <a:gd name="T15" fmla="*/ 8 h 8"/>
                <a:gd name="T16" fmla="*/ 2 w 9"/>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8"/>
                  </a:moveTo>
                  <a:cubicBezTo>
                    <a:pt x="3" y="7"/>
                    <a:pt x="9" y="2"/>
                    <a:pt x="7" y="1"/>
                  </a:cubicBezTo>
                  <a:cubicBezTo>
                    <a:pt x="5" y="0"/>
                    <a:pt x="1" y="5"/>
                    <a:pt x="0" y="6"/>
                  </a:cubicBezTo>
                  <a:cubicBezTo>
                    <a:pt x="0" y="6"/>
                    <a:pt x="1" y="6"/>
                    <a:pt x="1" y="6"/>
                  </a:cubicBezTo>
                  <a:cubicBezTo>
                    <a:pt x="2" y="5"/>
                    <a:pt x="3" y="4"/>
                    <a:pt x="3" y="4"/>
                  </a:cubicBezTo>
                  <a:cubicBezTo>
                    <a:pt x="4" y="3"/>
                    <a:pt x="5" y="3"/>
                    <a:pt x="5" y="2"/>
                  </a:cubicBezTo>
                  <a:cubicBezTo>
                    <a:pt x="6" y="2"/>
                    <a:pt x="7" y="1"/>
                    <a:pt x="7" y="2"/>
                  </a:cubicBezTo>
                  <a:cubicBezTo>
                    <a:pt x="6" y="4"/>
                    <a:pt x="3" y="6"/>
                    <a:pt x="1" y="8"/>
                  </a:cubicBezTo>
                  <a:cubicBezTo>
                    <a:pt x="1" y="8"/>
                    <a:pt x="2" y="8"/>
                    <a:pt x="2"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7" name="Freeform 9669"/>
            <p:cNvSpPr>
              <a:spLocks/>
            </p:cNvSpPr>
            <p:nvPr/>
          </p:nvSpPr>
          <p:spPr bwMode="auto">
            <a:xfrm>
              <a:off x="101600" y="401638"/>
              <a:ext cx="38100" cy="38100"/>
            </a:xfrm>
            <a:custGeom>
              <a:avLst/>
              <a:gdLst>
                <a:gd name="T0" fmla="*/ 9 w 10"/>
                <a:gd name="T1" fmla="*/ 0 h 10"/>
                <a:gd name="T2" fmla="*/ 0 w 10"/>
                <a:gd name="T3" fmla="*/ 10 h 10"/>
                <a:gd name="T4" fmla="*/ 1 w 10"/>
                <a:gd name="T5" fmla="*/ 9 h 10"/>
                <a:gd name="T6" fmla="*/ 10 w 10"/>
                <a:gd name="T7" fmla="*/ 0 h 10"/>
                <a:gd name="T8" fmla="*/ 9 w 10"/>
                <a:gd name="T9" fmla="*/ 0 h 10"/>
              </a:gdLst>
              <a:ahLst/>
              <a:cxnLst>
                <a:cxn ang="0">
                  <a:pos x="T0" y="T1"/>
                </a:cxn>
                <a:cxn ang="0">
                  <a:pos x="T2" y="T3"/>
                </a:cxn>
                <a:cxn ang="0">
                  <a:pos x="T4" y="T5"/>
                </a:cxn>
                <a:cxn ang="0">
                  <a:pos x="T6" y="T7"/>
                </a:cxn>
                <a:cxn ang="0">
                  <a:pos x="T8" y="T9"/>
                </a:cxn>
              </a:cxnLst>
              <a:rect l="0" t="0" r="r" b="b"/>
              <a:pathLst>
                <a:path w="10" h="10">
                  <a:moveTo>
                    <a:pt x="9" y="0"/>
                  </a:moveTo>
                  <a:cubicBezTo>
                    <a:pt x="6" y="3"/>
                    <a:pt x="3" y="6"/>
                    <a:pt x="0" y="10"/>
                  </a:cubicBezTo>
                  <a:cubicBezTo>
                    <a:pt x="0" y="10"/>
                    <a:pt x="0" y="10"/>
                    <a:pt x="1" y="9"/>
                  </a:cubicBezTo>
                  <a:cubicBezTo>
                    <a:pt x="4" y="6"/>
                    <a:pt x="7" y="3"/>
                    <a:pt x="10" y="0"/>
                  </a:cubicBezTo>
                  <a:cubicBezTo>
                    <a:pt x="10" y="0"/>
                    <a:pt x="9" y="0"/>
                    <a:pt x="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8" name="Freeform 9670"/>
            <p:cNvSpPr>
              <a:spLocks/>
            </p:cNvSpPr>
            <p:nvPr/>
          </p:nvSpPr>
          <p:spPr bwMode="auto">
            <a:xfrm>
              <a:off x="176213" y="288925"/>
              <a:ext cx="93663" cy="74613"/>
            </a:xfrm>
            <a:custGeom>
              <a:avLst/>
              <a:gdLst>
                <a:gd name="T0" fmla="*/ 24 w 25"/>
                <a:gd name="T1" fmla="*/ 0 h 20"/>
                <a:gd name="T2" fmla="*/ 0 w 25"/>
                <a:gd name="T3" fmla="*/ 20 h 20"/>
                <a:gd name="T4" fmla="*/ 1 w 25"/>
                <a:gd name="T5" fmla="*/ 20 h 20"/>
                <a:gd name="T6" fmla="*/ 24 w 25"/>
                <a:gd name="T7" fmla="*/ 0 h 20"/>
                <a:gd name="T8" fmla="*/ 24 w 25"/>
                <a:gd name="T9" fmla="*/ 0 h 20"/>
              </a:gdLst>
              <a:ahLst/>
              <a:cxnLst>
                <a:cxn ang="0">
                  <a:pos x="T0" y="T1"/>
                </a:cxn>
                <a:cxn ang="0">
                  <a:pos x="T2" y="T3"/>
                </a:cxn>
                <a:cxn ang="0">
                  <a:pos x="T4" y="T5"/>
                </a:cxn>
                <a:cxn ang="0">
                  <a:pos x="T6" y="T7"/>
                </a:cxn>
                <a:cxn ang="0">
                  <a:pos x="T8" y="T9"/>
                </a:cxn>
              </a:cxnLst>
              <a:rect l="0" t="0" r="r" b="b"/>
              <a:pathLst>
                <a:path w="25" h="20">
                  <a:moveTo>
                    <a:pt x="24" y="0"/>
                  </a:moveTo>
                  <a:cubicBezTo>
                    <a:pt x="16" y="6"/>
                    <a:pt x="8" y="13"/>
                    <a:pt x="0" y="20"/>
                  </a:cubicBezTo>
                  <a:cubicBezTo>
                    <a:pt x="0" y="20"/>
                    <a:pt x="0" y="20"/>
                    <a:pt x="1" y="20"/>
                  </a:cubicBezTo>
                  <a:cubicBezTo>
                    <a:pt x="8" y="13"/>
                    <a:pt x="16" y="6"/>
                    <a:pt x="24" y="0"/>
                  </a:cubicBezTo>
                  <a:cubicBezTo>
                    <a:pt x="25" y="0"/>
                    <a:pt x="24" y="0"/>
                    <a:pt x="2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29" name="Freeform 9671"/>
            <p:cNvSpPr>
              <a:spLocks/>
            </p:cNvSpPr>
            <p:nvPr/>
          </p:nvSpPr>
          <p:spPr bwMode="auto">
            <a:xfrm>
              <a:off x="300038" y="220663"/>
              <a:ext cx="65088" cy="41275"/>
            </a:xfrm>
            <a:custGeom>
              <a:avLst/>
              <a:gdLst>
                <a:gd name="T0" fmla="*/ 16 w 17"/>
                <a:gd name="T1" fmla="*/ 0 h 11"/>
                <a:gd name="T2" fmla="*/ 1 w 17"/>
                <a:gd name="T3" fmla="*/ 10 h 11"/>
                <a:gd name="T4" fmla="*/ 1 w 17"/>
                <a:gd name="T5" fmla="*/ 11 h 11"/>
                <a:gd name="T6" fmla="*/ 17 w 17"/>
                <a:gd name="T7" fmla="*/ 0 h 11"/>
                <a:gd name="T8" fmla="*/ 16 w 17"/>
                <a:gd name="T9" fmla="*/ 0 h 11"/>
              </a:gdLst>
              <a:ahLst/>
              <a:cxnLst>
                <a:cxn ang="0">
                  <a:pos x="T0" y="T1"/>
                </a:cxn>
                <a:cxn ang="0">
                  <a:pos x="T2" y="T3"/>
                </a:cxn>
                <a:cxn ang="0">
                  <a:pos x="T4" y="T5"/>
                </a:cxn>
                <a:cxn ang="0">
                  <a:pos x="T6" y="T7"/>
                </a:cxn>
                <a:cxn ang="0">
                  <a:pos x="T8" y="T9"/>
                </a:cxn>
              </a:cxnLst>
              <a:rect l="0" t="0" r="r" b="b"/>
              <a:pathLst>
                <a:path w="17" h="11">
                  <a:moveTo>
                    <a:pt x="16" y="0"/>
                  </a:moveTo>
                  <a:cubicBezTo>
                    <a:pt x="11" y="3"/>
                    <a:pt x="6" y="7"/>
                    <a:pt x="1" y="10"/>
                  </a:cubicBezTo>
                  <a:cubicBezTo>
                    <a:pt x="0" y="11"/>
                    <a:pt x="1" y="11"/>
                    <a:pt x="1" y="11"/>
                  </a:cubicBezTo>
                  <a:cubicBezTo>
                    <a:pt x="6" y="7"/>
                    <a:pt x="11" y="3"/>
                    <a:pt x="17" y="0"/>
                  </a:cubicBezTo>
                  <a:cubicBezTo>
                    <a:pt x="17" y="0"/>
                    <a:pt x="16" y="0"/>
                    <a:pt x="1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0" name="Freeform 9672"/>
            <p:cNvSpPr>
              <a:spLocks/>
            </p:cNvSpPr>
            <p:nvPr/>
          </p:nvSpPr>
          <p:spPr bwMode="auto">
            <a:xfrm>
              <a:off x="447675" y="130175"/>
              <a:ext cx="63500" cy="34925"/>
            </a:xfrm>
            <a:custGeom>
              <a:avLst/>
              <a:gdLst>
                <a:gd name="T0" fmla="*/ 15 w 17"/>
                <a:gd name="T1" fmla="*/ 1 h 9"/>
                <a:gd name="T2" fmla="*/ 0 w 17"/>
                <a:gd name="T3" fmla="*/ 9 h 9"/>
                <a:gd name="T4" fmla="*/ 1 w 17"/>
                <a:gd name="T5" fmla="*/ 9 h 9"/>
                <a:gd name="T6" fmla="*/ 16 w 17"/>
                <a:gd name="T7" fmla="*/ 1 h 9"/>
                <a:gd name="T8" fmla="*/ 15 w 17"/>
                <a:gd name="T9" fmla="*/ 1 h 9"/>
              </a:gdLst>
              <a:ahLst/>
              <a:cxnLst>
                <a:cxn ang="0">
                  <a:pos x="T0" y="T1"/>
                </a:cxn>
                <a:cxn ang="0">
                  <a:pos x="T2" y="T3"/>
                </a:cxn>
                <a:cxn ang="0">
                  <a:pos x="T4" y="T5"/>
                </a:cxn>
                <a:cxn ang="0">
                  <a:pos x="T6" y="T7"/>
                </a:cxn>
                <a:cxn ang="0">
                  <a:pos x="T8" y="T9"/>
                </a:cxn>
              </a:cxnLst>
              <a:rect l="0" t="0" r="r" b="b"/>
              <a:pathLst>
                <a:path w="17" h="9">
                  <a:moveTo>
                    <a:pt x="15" y="1"/>
                  </a:moveTo>
                  <a:cubicBezTo>
                    <a:pt x="10" y="3"/>
                    <a:pt x="5" y="6"/>
                    <a:pt x="0" y="9"/>
                  </a:cubicBezTo>
                  <a:cubicBezTo>
                    <a:pt x="0" y="9"/>
                    <a:pt x="1" y="9"/>
                    <a:pt x="1" y="9"/>
                  </a:cubicBezTo>
                  <a:cubicBezTo>
                    <a:pt x="6" y="6"/>
                    <a:pt x="11" y="4"/>
                    <a:pt x="16" y="1"/>
                  </a:cubicBezTo>
                  <a:cubicBezTo>
                    <a:pt x="17" y="0"/>
                    <a:pt x="16" y="0"/>
                    <a:pt x="15"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1" name="Freeform 9673"/>
            <p:cNvSpPr>
              <a:spLocks/>
            </p:cNvSpPr>
            <p:nvPr/>
          </p:nvSpPr>
          <p:spPr bwMode="auto">
            <a:xfrm>
              <a:off x="442913" y="130175"/>
              <a:ext cx="63500" cy="34925"/>
            </a:xfrm>
            <a:custGeom>
              <a:avLst/>
              <a:gdLst>
                <a:gd name="T0" fmla="*/ 1 w 17"/>
                <a:gd name="T1" fmla="*/ 8 h 9"/>
                <a:gd name="T2" fmla="*/ 17 w 17"/>
                <a:gd name="T3" fmla="*/ 0 h 9"/>
                <a:gd name="T4" fmla="*/ 16 w 17"/>
                <a:gd name="T5" fmla="*/ 0 h 9"/>
                <a:gd name="T6" fmla="*/ 1 w 17"/>
                <a:gd name="T7" fmla="*/ 8 h 9"/>
                <a:gd name="T8" fmla="*/ 1 w 17"/>
                <a:gd name="T9" fmla="*/ 8 h 9"/>
              </a:gdLst>
              <a:ahLst/>
              <a:cxnLst>
                <a:cxn ang="0">
                  <a:pos x="T0" y="T1"/>
                </a:cxn>
                <a:cxn ang="0">
                  <a:pos x="T2" y="T3"/>
                </a:cxn>
                <a:cxn ang="0">
                  <a:pos x="T4" y="T5"/>
                </a:cxn>
                <a:cxn ang="0">
                  <a:pos x="T6" y="T7"/>
                </a:cxn>
                <a:cxn ang="0">
                  <a:pos x="T8" y="T9"/>
                </a:cxn>
              </a:cxnLst>
              <a:rect l="0" t="0" r="r" b="b"/>
              <a:pathLst>
                <a:path w="17" h="9">
                  <a:moveTo>
                    <a:pt x="1" y="8"/>
                  </a:moveTo>
                  <a:cubicBezTo>
                    <a:pt x="6" y="6"/>
                    <a:pt x="11" y="3"/>
                    <a:pt x="17" y="0"/>
                  </a:cubicBezTo>
                  <a:cubicBezTo>
                    <a:pt x="17" y="0"/>
                    <a:pt x="17" y="0"/>
                    <a:pt x="16" y="0"/>
                  </a:cubicBezTo>
                  <a:cubicBezTo>
                    <a:pt x="11" y="2"/>
                    <a:pt x="6" y="5"/>
                    <a:pt x="1" y="8"/>
                  </a:cubicBezTo>
                  <a:cubicBezTo>
                    <a:pt x="0" y="8"/>
                    <a:pt x="1" y="9"/>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2" name="Freeform 9674"/>
            <p:cNvSpPr>
              <a:spLocks/>
            </p:cNvSpPr>
            <p:nvPr/>
          </p:nvSpPr>
          <p:spPr bwMode="auto">
            <a:xfrm>
              <a:off x="293688" y="203200"/>
              <a:ext cx="77788" cy="44450"/>
            </a:xfrm>
            <a:custGeom>
              <a:avLst/>
              <a:gdLst>
                <a:gd name="T0" fmla="*/ 1 w 21"/>
                <a:gd name="T1" fmla="*/ 12 h 12"/>
                <a:gd name="T2" fmla="*/ 20 w 21"/>
                <a:gd name="T3" fmla="*/ 1 h 12"/>
                <a:gd name="T4" fmla="*/ 20 w 21"/>
                <a:gd name="T5" fmla="*/ 1 h 12"/>
                <a:gd name="T6" fmla="*/ 1 w 21"/>
                <a:gd name="T7" fmla="*/ 12 h 12"/>
                <a:gd name="T8" fmla="*/ 1 w 21"/>
                <a:gd name="T9" fmla="*/ 12 h 12"/>
              </a:gdLst>
              <a:ahLst/>
              <a:cxnLst>
                <a:cxn ang="0">
                  <a:pos x="T0" y="T1"/>
                </a:cxn>
                <a:cxn ang="0">
                  <a:pos x="T2" y="T3"/>
                </a:cxn>
                <a:cxn ang="0">
                  <a:pos x="T4" y="T5"/>
                </a:cxn>
                <a:cxn ang="0">
                  <a:pos x="T6" y="T7"/>
                </a:cxn>
                <a:cxn ang="0">
                  <a:pos x="T8" y="T9"/>
                </a:cxn>
              </a:cxnLst>
              <a:rect l="0" t="0" r="r" b="b"/>
              <a:pathLst>
                <a:path w="21" h="12">
                  <a:moveTo>
                    <a:pt x="1" y="12"/>
                  </a:moveTo>
                  <a:cubicBezTo>
                    <a:pt x="8" y="8"/>
                    <a:pt x="14" y="4"/>
                    <a:pt x="20" y="1"/>
                  </a:cubicBezTo>
                  <a:cubicBezTo>
                    <a:pt x="21" y="0"/>
                    <a:pt x="20" y="0"/>
                    <a:pt x="20" y="1"/>
                  </a:cubicBezTo>
                  <a:cubicBezTo>
                    <a:pt x="13" y="4"/>
                    <a:pt x="7" y="8"/>
                    <a:pt x="1" y="12"/>
                  </a:cubicBezTo>
                  <a:cubicBezTo>
                    <a:pt x="0" y="12"/>
                    <a:pt x="1" y="12"/>
                    <a:pt x="1" y="12"/>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3" name="Freeform 9675"/>
            <p:cNvSpPr>
              <a:spLocks/>
            </p:cNvSpPr>
            <p:nvPr/>
          </p:nvSpPr>
          <p:spPr bwMode="auto">
            <a:xfrm>
              <a:off x="195263" y="269875"/>
              <a:ext cx="63500" cy="38100"/>
            </a:xfrm>
            <a:custGeom>
              <a:avLst/>
              <a:gdLst>
                <a:gd name="T0" fmla="*/ 1 w 17"/>
                <a:gd name="T1" fmla="*/ 10 h 10"/>
                <a:gd name="T2" fmla="*/ 16 w 17"/>
                <a:gd name="T3" fmla="*/ 0 h 10"/>
                <a:gd name="T4" fmla="*/ 16 w 17"/>
                <a:gd name="T5" fmla="*/ 0 h 10"/>
                <a:gd name="T6" fmla="*/ 0 w 17"/>
                <a:gd name="T7" fmla="*/ 10 h 10"/>
                <a:gd name="T8" fmla="*/ 1 w 17"/>
                <a:gd name="T9" fmla="*/ 10 h 10"/>
              </a:gdLst>
              <a:ahLst/>
              <a:cxnLst>
                <a:cxn ang="0">
                  <a:pos x="T0" y="T1"/>
                </a:cxn>
                <a:cxn ang="0">
                  <a:pos x="T2" y="T3"/>
                </a:cxn>
                <a:cxn ang="0">
                  <a:pos x="T4" y="T5"/>
                </a:cxn>
                <a:cxn ang="0">
                  <a:pos x="T6" y="T7"/>
                </a:cxn>
                <a:cxn ang="0">
                  <a:pos x="T8" y="T9"/>
                </a:cxn>
              </a:cxnLst>
              <a:rect l="0" t="0" r="r" b="b"/>
              <a:pathLst>
                <a:path w="17" h="10">
                  <a:moveTo>
                    <a:pt x="1" y="10"/>
                  </a:moveTo>
                  <a:cubicBezTo>
                    <a:pt x="6" y="7"/>
                    <a:pt x="11" y="3"/>
                    <a:pt x="16" y="0"/>
                  </a:cubicBezTo>
                  <a:cubicBezTo>
                    <a:pt x="17" y="0"/>
                    <a:pt x="16" y="0"/>
                    <a:pt x="16" y="0"/>
                  </a:cubicBezTo>
                  <a:cubicBezTo>
                    <a:pt x="11" y="3"/>
                    <a:pt x="5" y="7"/>
                    <a:pt x="0" y="10"/>
                  </a:cubicBezTo>
                  <a:cubicBezTo>
                    <a:pt x="0" y="10"/>
                    <a:pt x="1" y="10"/>
                    <a:pt x="1" y="1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4" name="Freeform 9676"/>
            <p:cNvSpPr>
              <a:spLocks/>
            </p:cNvSpPr>
            <p:nvPr/>
          </p:nvSpPr>
          <p:spPr bwMode="auto">
            <a:xfrm>
              <a:off x="63500" y="368300"/>
              <a:ext cx="46038" cy="25400"/>
            </a:xfrm>
            <a:custGeom>
              <a:avLst/>
              <a:gdLst>
                <a:gd name="T0" fmla="*/ 1 w 12"/>
                <a:gd name="T1" fmla="*/ 7 h 7"/>
                <a:gd name="T2" fmla="*/ 12 w 12"/>
                <a:gd name="T3" fmla="*/ 0 h 7"/>
                <a:gd name="T4" fmla="*/ 11 w 12"/>
                <a:gd name="T5" fmla="*/ 0 h 7"/>
                <a:gd name="T6" fmla="*/ 1 w 12"/>
                <a:gd name="T7" fmla="*/ 7 h 7"/>
                <a:gd name="T8" fmla="*/ 1 w 12"/>
                <a:gd name="T9" fmla="*/ 7 h 7"/>
              </a:gdLst>
              <a:ahLst/>
              <a:cxnLst>
                <a:cxn ang="0">
                  <a:pos x="T0" y="T1"/>
                </a:cxn>
                <a:cxn ang="0">
                  <a:pos x="T2" y="T3"/>
                </a:cxn>
                <a:cxn ang="0">
                  <a:pos x="T4" y="T5"/>
                </a:cxn>
                <a:cxn ang="0">
                  <a:pos x="T6" y="T7"/>
                </a:cxn>
                <a:cxn ang="0">
                  <a:pos x="T8" y="T9"/>
                </a:cxn>
              </a:cxnLst>
              <a:rect l="0" t="0" r="r" b="b"/>
              <a:pathLst>
                <a:path w="12" h="7">
                  <a:moveTo>
                    <a:pt x="1" y="7"/>
                  </a:moveTo>
                  <a:cubicBezTo>
                    <a:pt x="5" y="5"/>
                    <a:pt x="8" y="2"/>
                    <a:pt x="12" y="0"/>
                  </a:cubicBezTo>
                  <a:cubicBezTo>
                    <a:pt x="12" y="0"/>
                    <a:pt x="11" y="0"/>
                    <a:pt x="11" y="0"/>
                  </a:cubicBezTo>
                  <a:cubicBezTo>
                    <a:pt x="7" y="2"/>
                    <a:pt x="4" y="5"/>
                    <a:pt x="1" y="7"/>
                  </a:cubicBezTo>
                  <a:cubicBezTo>
                    <a:pt x="0" y="7"/>
                    <a:pt x="1" y="7"/>
                    <a:pt x="1"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5" name="Freeform 9677"/>
            <p:cNvSpPr>
              <a:spLocks/>
            </p:cNvSpPr>
            <p:nvPr/>
          </p:nvSpPr>
          <p:spPr bwMode="auto">
            <a:xfrm>
              <a:off x="57150" y="352425"/>
              <a:ext cx="44450" cy="38100"/>
            </a:xfrm>
            <a:custGeom>
              <a:avLst/>
              <a:gdLst>
                <a:gd name="T0" fmla="*/ 11 w 12"/>
                <a:gd name="T1" fmla="*/ 0 h 10"/>
                <a:gd name="T2" fmla="*/ 1 w 12"/>
                <a:gd name="T3" fmla="*/ 9 h 10"/>
                <a:gd name="T4" fmla="*/ 1 w 12"/>
                <a:gd name="T5" fmla="*/ 9 h 10"/>
                <a:gd name="T6" fmla="*/ 11 w 12"/>
                <a:gd name="T7" fmla="*/ 1 h 10"/>
                <a:gd name="T8" fmla="*/ 11 w 12"/>
                <a:gd name="T9" fmla="*/ 0 h 10"/>
              </a:gdLst>
              <a:ahLst/>
              <a:cxnLst>
                <a:cxn ang="0">
                  <a:pos x="T0" y="T1"/>
                </a:cxn>
                <a:cxn ang="0">
                  <a:pos x="T2" y="T3"/>
                </a:cxn>
                <a:cxn ang="0">
                  <a:pos x="T4" y="T5"/>
                </a:cxn>
                <a:cxn ang="0">
                  <a:pos x="T6" y="T7"/>
                </a:cxn>
                <a:cxn ang="0">
                  <a:pos x="T8" y="T9"/>
                </a:cxn>
              </a:cxnLst>
              <a:rect l="0" t="0" r="r" b="b"/>
              <a:pathLst>
                <a:path w="12" h="10">
                  <a:moveTo>
                    <a:pt x="11" y="0"/>
                  </a:moveTo>
                  <a:cubicBezTo>
                    <a:pt x="7" y="3"/>
                    <a:pt x="4" y="6"/>
                    <a:pt x="1" y="9"/>
                  </a:cubicBezTo>
                  <a:cubicBezTo>
                    <a:pt x="0" y="9"/>
                    <a:pt x="1" y="10"/>
                    <a:pt x="1" y="9"/>
                  </a:cubicBezTo>
                  <a:cubicBezTo>
                    <a:pt x="5" y="6"/>
                    <a:pt x="8" y="3"/>
                    <a:pt x="11" y="1"/>
                  </a:cubicBezTo>
                  <a:cubicBezTo>
                    <a:pt x="12" y="0"/>
                    <a:pt x="11" y="0"/>
                    <a:pt x="11"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6" name="Freeform 9678"/>
            <p:cNvSpPr>
              <a:spLocks/>
            </p:cNvSpPr>
            <p:nvPr/>
          </p:nvSpPr>
          <p:spPr bwMode="auto">
            <a:xfrm>
              <a:off x="217488" y="173038"/>
              <a:ext cx="134938" cy="85725"/>
            </a:xfrm>
            <a:custGeom>
              <a:avLst/>
              <a:gdLst>
                <a:gd name="T0" fmla="*/ 35 w 36"/>
                <a:gd name="T1" fmla="*/ 0 h 23"/>
                <a:gd name="T2" fmla="*/ 1 w 36"/>
                <a:gd name="T3" fmla="*/ 22 h 23"/>
                <a:gd name="T4" fmla="*/ 1 w 36"/>
                <a:gd name="T5" fmla="*/ 23 h 23"/>
                <a:gd name="T6" fmla="*/ 35 w 36"/>
                <a:gd name="T7" fmla="*/ 0 h 23"/>
                <a:gd name="T8" fmla="*/ 35 w 36"/>
                <a:gd name="T9" fmla="*/ 0 h 23"/>
              </a:gdLst>
              <a:ahLst/>
              <a:cxnLst>
                <a:cxn ang="0">
                  <a:pos x="T0" y="T1"/>
                </a:cxn>
                <a:cxn ang="0">
                  <a:pos x="T2" y="T3"/>
                </a:cxn>
                <a:cxn ang="0">
                  <a:pos x="T4" y="T5"/>
                </a:cxn>
                <a:cxn ang="0">
                  <a:pos x="T6" y="T7"/>
                </a:cxn>
                <a:cxn ang="0">
                  <a:pos x="T8" y="T9"/>
                </a:cxn>
              </a:cxnLst>
              <a:rect l="0" t="0" r="r" b="b"/>
              <a:pathLst>
                <a:path w="36" h="23">
                  <a:moveTo>
                    <a:pt x="35" y="0"/>
                  </a:moveTo>
                  <a:cubicBezTo>
                    <a:pt x="23" y="7"/>
                    <a:pt x="12" y="15"/>
                    <a:pt x="1" y="22"/>
                  </a:cubicBezTo>
                  <a:cubicBezTo>
                    <a:pt x="0" y="23"/>
                    <a:pt x="1" y="23"/>
                    <a:pt x="1" y="23"/>
                  </a:cubicBezTo>
                  <a:cubicBezTo>
                    <a:pt x="12" y="15"/>
                    <a:pt x="24" y="7"/>
                    <a:pt x="35" y="0"/>
                  </a:cubicBezTo>
                  <a:cubicBezTo>
                    <a:pt x="36" y="0"/>
                    <a:pt x="35" y="0"/>
                    <a:pt x="3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7" name="Freeform 9679"/>
            <p:cNvSpPr>
              <a:spLocks/>
            </p:cNvSpPr>
            <p:nvPr/>
          </p:nvSpPr>
          <p:spPr bwMode="auto">
            <a:xfrm>
              <a:off x="420688" y="96838"/>
              <a:ext cx="57150" cy="30163"/>
            </a:xfrm>
            <a:custGeom>
              <a:avLst/>
              <a:gdLst>
                <a:gd name="T0" fmla="*/ 14 w 15"/>
                <a:gd name="T1" fmla="*/ 0 h 8"/>
                <a:gd name="T2" fmla="*/ 1 w 15"/>
                <a:gd name="T3" fmla="*/ 8 h 8"/>
                <a:gd name="T4" fmla="*/ 1 w 15"/>
                <a:gd name="T5" fmla="*/ 8 h 8"/>
                <a:gd name="T6" fmla="*/ 15 w 15"/>
                <a:gd name="T7" fmla="*/ 0 h 8"/>
                <a:gd name="T8" fmla="*/ 14 w 15"/>
                <a:gd name="T9" fmla="*/ 0 h 8"/>
              </a:gdLst>
              <a:ahLst/>
              <a:cxnLst>
                <a:cxn ang="0">
                  <a:pos x="T0" y="T1"/>
                </a:cxn>
                <a:cxn ang="0">
                  <a:pos x="T2" y="T3"/>
                </a:cxn>
                <a:cxn ang="0">
                  <a:pos x="T4" y="T5"/>
                </a:cxn>
                <a:cxn ang="0">
                  <a:pos x="T6" y="T7"/>
                </a:cxn>
                <a:cxn ang="0">
                  <a:pos x="T8" y="T9"/>
                </a:cxn>
              </a:cxnLst>
              <a:rect l="0" t="0" r="r" b="b"/>
              <a:pathLst>
                <a:path w="15" h="8">
                  <a:moveTo>
                    <a:pt x="14" y="0"/>
                  </a:moveTo>
                  <a:cubicBezTo>
                    <a:pt x="10" y="3"/>
                    <a:pt x="5" y="5"/>
                    <a:pt x="1" y="8"/>
                  </a:cubicBezTo>
                  <a:cubicBezTo>
                    <a:pt x="0" y="8"/>
                    <a:pt x="1" y="8"/>
                    <a:pt x="1" y="8"/>
                  </a:cubicBezTo>
                  <a:cubicBezTo>
                    <a:pt x="6" y="5"/>
                    <a:pt x="10" y="3"/>
                    <a:pt x="15" y="0"/>
                  </a:cubicBezTo>
                  <a:cubicBezTo>
                    <a:pt x="15" y="0"/>
                    <a:pt x="15" y="0"/>
                    <a:pt x="1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8" name="Freeform 9680"/>
            <p:cNvSpPr>
              <a:spLocks/>
            </p:cNvSpPr>
            <p:nvPr/>
          </p:nvSpPr>
          <p:spPr bwMode="auto">
            <a:xfrm>
              <a:off x="409575" y="88900"/>
              <a:ext cx="68263" cy="34925"/>
            </a:xfrm>
            <a:custGeom>
              <a:avLst/>
              <a:gdLst>
                <a:gd name="T0" fmla="*/ 1 w 18"/>
                <a:gd name="T1" fmla="*/ 9 h 9"/>
                <a:gd name="T2" fmla="*/ 17 w 18"/>
                <a:gd name="T3" fmla="*/ 1 h 9"/>
                <a:gd name="T4" fmla="*/ 17 w 18"/>
                <a:gd name="T5" fmla="*/ 0 h 9"/>
                <a:gd name="T6" fmla="*/ 1 w 18"/>
                <a:gd name="T7" fmla="*/ 8 h 9"/>
                <a:gd name="T8" fmla="*/ 1 w 18"/>
                <a:gd name="T9" fmla="*/ 9 h 9"/>
              </a:gdLst>
              <a:ahLst/>
              <a:cxnLst>
                <a:cxn ang="0">
                  <a:pos x="T0" y="T1"/>
                </a:cxn>
                <a:cxn ang="0">
                  <a:pos x="T2" y="T3"/>
                </a:cxn>
                <a:cxn ang="0">
                  <a:pos x="T4" y="T5"/>
                </a:cxn>
                <a:cxn ang="0">
                  <a:pos x="T6" y="T7"/>
                </a:cxn>
                <a:cxn ang="0">
                  <a:pos x="T8" y="T9"/>
                </a:cxn>
              </a:cxnLst>
              <a:rect l="0" t="0" r="r" b="b"/>
              <a:pathLst>
                <a:path w="18" h="9">
                  <a:moveTo>
                    <a:pt x="1" y="9"/>
                  </a:moveTo>
                  <a:cubicBezTo>
                    <a:pt x="7" y="6"/>
                    <a:pt x="12" y="3"/>
                    <a:pt x="17" y="1"/>
                  </a:cubicBezTo>
                  <a:cubicBezTo>
                    <a:pt x="18" y="0"/>
                    <a:pt x="17" y="0"/>
                    <a:pt x="17" y="0"/>
                  </a:cubicBezTo>
                  <a:cubicBezTo>
                    <a:pt x="11" y="3"/>
                    <a:pt x="6" y="6"/>
                    <a:pt x="1" y="8"/>
                  </a:cubicBezTo>
                  <a:cubicBezTo>
                    <a:pt x="0" y="9"/>
                    <a:pt x="1" y="9"/>
                    <a:pt x="1"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39" name="Freeform 9681"/>
            <p:cNvSpPr>
              <a:spLocks/>
            </p:cNvSpPr>
            <p:nvPr/>
          </p:nvSpPr>
          <p:spPr bwMode="auto">
            <a:xfrm>
              <a:off x="41275" y="315913"/>
              <a:ext cx="49213" cy="30163"/>
            </a:xfrm>
            <a:custGeom>
              <a:avLst/>
              <a:gdLst>
                <a:gd name="T0" fmla="*/ 1 w 13"/>
                <a:gd name="T1" fmla="*/ 7 h 8"/>
                <a:gd name="T2" fmla="*/ 13 w 13"/>
                <a:gd name="T3" fmla="*/ 0 h 8"/>
                <a:gd name="T4" fmla="*/ 12 w 13"/>
                <a:gd name="T5" fmla="*/ 0 h 8"/>
                <a:gd name="T6" fmla="*/ 1 w 13"/>
                <a:gd name="T7" fmla="*/ 7 h 8"/>
                <a:gd name="T8" fmla="*/ 1 w 13"/>
                <a:gd name="T9" fmla="*/ 7 h 8"/>
              </a:gdLst>
              <a:ahLst/>
              <a:cxnLst>
                <a:cxn ang="0">
                  <a:pos x="T0" y="T1"/>
                </a:cxn>
                <a:cxn ang="0">
                  <a:pos x="T2" y="T3"/>
                </a:cxn>
                <a:cxn ang="0">
                  <a:pos x="T4" y="T5"/>
                </a:cxn>
                <a:cxn ang="0">
                  <a:pos x="T6" y="T7"/>
                </a:cxn>
                <a:cxn ang="0">
                  <a:pos x="T8" y="T9"/>
                </a:cxn>
              </a:cxnLst>
              <a:rect l="0" t="0" r="r" b="b"/>
              <a:pathLst>
                <a:path w="13" h="8">
                  <a:moveTo>
                    <a:pt x="1" y="7"/>
                  </a:moveTo>
                  <a:cubicBezTo>
                    <a:pt x="5" y="5"/>
                    <a:pt x="9" y="2"/>
                    <a:pt x="13" y="0"/>
                  </a:cubicBezTo>
                  <a:cubicBezTo>
                    <a:pt x="13" y="0"/>
                    <a:pt x="12" y="0"/>
                    <a:pt x="12" y="0"/>
                  </a:cubicBezTo>
                  <a:cubicBezTo>
                    <a:pt x="8" y="2"/>
                    <a:pt x="4" y="5"/>
                    <a:pt x="1" y="7"/>
                  </a:cubicBezTo>
                  <a:cubicBezTo>
                    <a:pt x="0" y="8"/>
                    <a:pt x="1" y="8"/>
                    <a:pt x="1"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0" name="Freeform 9682"/>
            <p:cNvSpPr>
              <a:spLocks/>
            </p:cNvSpPr>
            <p:nvPr/>
          </p:nvSpPr>
          <p:spPr bwMode="auto">
            <a:xfrm>
              <a:off x="38100" y="303213"/>
              <a:ext cx="49213" cy="38100"/>
            </a:xfrm>
            <a:custGeom>
              <a:avLst/>
              <a:gdLst>
                <a:gd name="T0" fmla="*/ 12 w 13"/>
                <a:gd name="T1" fmla="*/ 0 h 10"/>
                <a:gd name="T2" fmla="*/ 1 w 13"/>
                <a:gd name="T3" fmla="*/ 10 h 10"/>
                <a:gd name="T4" fmla="*/ 1 w 13"/>
                <a:gd name="T5" fmla="*/ 10 h 10"/>
                <a:gd name="T6" fmla="*/ 13 w 13"/>
                <a:gd name="T7" fmla="*/ 0 h 10"/>
                <a:gd name="T8" fmla="*/ 12 w 13"/>
                <a:gd name="T9" fmla="*/ 0 h 10"/>
              </a:gdLst>
              <a:ahLst/>
              <a:cxnLst>
                <a:cxn ang="0">
                  <a:pos x="T0" y="T1"/>
                </a:cxn>
                <a:cxn ang="0">
                  <a:pos x="T2" y="T3"/>
                </a:cxn>
                <a:cxn ang="0">
                  <a:pos x="T4" y="T5"/>
                </a:cxn>
                <a:cxn ang="0">
                  <a:pos x="T6" y="T7"/>
                </a:cxn>
                <a:cxn ang="0">
                  <a:pos x="T8" y="T9"/>
                </a:cxn>
              </a:cxnLst>
              <a:rect l="0" t="0" r="r" b="b"/>
              <a:pathLst>
                <a:path w="13" h="10">
                  <a:moveTo>
                    <a:pt x="12" y="0"/>
                  </a:moveTo>
                  <a:cubicBezTo>
                    <a:pt x="8" y="3"/>
                    <a:pt x="4" y="6"/>
                    <a:pt x="1" y="10"/>
                  </a:cubicBezTo>
                  <a:cubicBezTo>
                    <a:pt x="0" y="10"/>
                    <a:pt x="1" y="10"/>
                    <a:pt x="1" y="10"/>
                  </a:cubicBezTo>
                  <a:cubicBezTo>
                    <a:pt x="5" y="6"/>
                    <a:pt x="9" y="3"/>
                    <a:pt x="13" y="0"/>
                  </a:cubicBezTo>
                  <a:cubicBezTo>
                    <a:pt x="13" y="0"/>
                    <a:pt x="12" y="0"/>
                    <a:pt x="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1" name="Freeform 9683"/>
            <p:cNvSpPr>
              <a:spLocks/>
            </p:cNvSpPr>
            <p:nvPr/>
          </p:nvSpPr>
          <p:spPr bwMode="auto">
            <a:xfrm>
              <a:off x="379413" y="63500"/>
              <a:ext cx="60325" cy="33338"/>
            </a:xfrm>
            <a:custGeom>
              <a:avLst/>
              <a:gdLst>
                <a:gd name="T0" fmla="*/ 15 w 16"/>
                <a:gd name="T1" fmla="*/ 0 h 9"/>
                <a:gd name="T2" fmla="*/ 1 w 16"/>
                <a:gd name="T3" fmla="*/ 9 h 9"/>
                <a:gd name="T4" fmla="*/ 1 w 16"/>
                <a:gd name="T5" fmla="*/ 9 h 9"/>
                <a:gd name="T6" fmla="*/ 15 w 16"/>
                <a:gd name="T7" fmla="*/ 1 h 9"/>
                <a:gd name="T8" fmla="*/ 15 w 16"/>
                <a:gd name="T9" fmla="*/ 0 h 9"/>
              </a:gdLst>
              <a:ahLst/>
              <a:cxnLst>
                <a:cxn ang="0">
                  <a:pos x="T0" y="T1"/>
                </a:cxn>
                <a:cxn ang="0">
                  <a:pos x="T2" y="T3"/>
                </a:cxn>
                <a:cxn ang="0">
                  <a:pos x="T4" y="T5"/>
                </a:cxn>
                <a:cxn ang="0">
                  <a:pos x="T6" y="T7"/>
                </a:cxn>
                <a:cxn ang="0">
                  <a:pos x="T8" y="T9"/>
                </a:cxn>
              </a:cxnLst>
              <a:rect l="0" t="0" r="r" b="b"/>
              <a:pathLst>
                <a:path w="16" h="9">
                  <a:moveTo>
                    <a:pt x="15" y="0"/>
                  </a:moveTo>
                  <a:cubicBezTo>
                    <a:pt x="10" y="3"/>
                    <a:pt x="5" y="6"/>
                    <a:pt x="1" y="9"/>
                  </a:cubicBezTo>
                  <a:cubicBezTo>
                    <a:pt x="0" y="9"/>
                    <a:pt x="1" y="9"/>
                    <a:pt x="1" y="9"/>
                  </a:cubicBezTo>
                  <a:cubicBezTo>
                    <a:pt x="6" y="6"/>
                    <a:pt x="11" y="4"/>
                    <a:pt x="15" y="1"/>
                  </a:cubicBezTo>
                  <a:cubicBezTo>
                    <a:pt x="16" y="0"/>
                    <a:pt x="15" y="0"/>
                    <a:pt x="1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2" name="Freeform 9684"/>
            <p:cNvSpPr>
              <a:spLocks/>
            </p:cNvSpPr>
            <p:nvPr/>
          </p:nvSpPr>
          <p:spPr bwMode="auto">
            <a:xfrm>
              <a:off x="360363" y="55563"/>
              <a:ext cx="68263" cy="30163"/>
            </a:xfrm>
            <a:custGeom>
              <a:avLst/>
              <a:gdLst>
                <a:gd name="T0" fmla="*/ 1 w 18"/>
                <a:gd name="T1" fmla="*/ 8 h 8"/>
                <a:gd name="T2" fmla="*/ 17 w 18"/>
                <a:gd name="T3" fmla="*/ 1 h 8"/>
                <a:gd name="T4" fmla="*/ 17 w 18"/>
                <a:gd name="T5" fmla="*/ 0 h 8"/>
                <a:gd name="T6" fmla="*/ 0 w 18"/>
                <a:gd name="T7" fmla="*/ 8 h 8"/>
                <a:gd name="T8" fmla="*/ 1 w 18"/>
                <a:gd name="T9" fmla="*/ 8 h 8"/>
              </a:gdLst>
              <a:ahLst/>
              <a:cxnLst>
                <a:cxn ang="0">
                  <a:pos x="T0" y="T1"/>
                </a:cxn>
                <a:cxn ang="0">
                  <a:pos x="T2" y="T3"/>
                </a:cxn>
                <a:cxn ang="0">
                  <a:pos x="T4" y="T5"/>
                </a:cxn>
                <a:cxn ang="0">
                  <a:pos x="T6" y="T7"/>
                </a:cxn>
                <a:cxn ang="0">
                  <a:pos x="T8" y="T9"/>
                </a:cxn>
              </a:cxnLst>
              <a:rect l="0" t="0" r="r" b="b"/>
              <a:pathLst>
                <a:path w="18" h="8">
                  <a:moveTo>
                    <a:pt x="1" y="8"/>
                  </a:moveTo>
                  <a:cubicBezTo>
                    <a:pt x="6" y="5"/>
                    <a:pt x="12" y="3"/>
                    <a:pt x="17" y="1"/>
                  </a:cubicBezTo>
                  <a:cubicBezTo>
                    <a:pt x="18" y="0"/>
                    <a:pt x="17" y="0"/>
                    <a:pt x="17" y="0"/>
                  </a:cubicBezTo>
                  <a:cubicBezTo>
                    <a:pt x="11" y="3"/>
                    <a:pt x="6" y="5"/>
                    <a:pt x="0" y="8"/>
                  </a:cubicBezTo>
                  <a:cubicBezTo>
                    <a:pt x="0" y="8"/>
                    <a:pt x="0"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3" name="Freeform 9685"/>
            <p:cNvSpPr>
              <a:spLocks/>
            </p:cNvSpPr>
            <p:nvPr/>
          </p:nvSpPr>
          <p:spPr bwMode="auto">
            <a:xfrm>
              <a:off x="30163" y="244475"/>
              <a:ext cx="57150" cy="30163"/>
            </a:xfrm>
            <a:custGeom>
              <a:avLst/>
              <a:gdLst>
                <a:gd name="T0" fmla="*/ 1 w 15"/>
                <a:gd name="T1" fmla="*/ 8 h 8"/>
                <a:gd name="T2" fmla="*/ 15 w 15"/>
                <a:gd name="T3" fmla="*/ 0 h 8"/>
                <a:gd name="T4" fmla="*/ 14 w 15"/>
                <a:gd name="T5" fmla="*/ 0 h 8"/>
                <a:gd name="T6" fmla="*/ 0 w 15"/>
                <a:gd name="T7" fmla="*/ 8 h 8"/>
                <a:gd name="T8" fmla="*/ 1 w 15"/>
                <a:gd name="T9" fmla="*/ 8 h 8"/>
              </a:gdLst>
              <a:ahLst/>
              <a:cxnLst>
                <a:cxn ang="0">
                  <a:pos x="T0" y="T1"/>
                </a:cxn>
                <a:cxn ang="0">
                  <a:pos x="T2" y="T3"/>
                </a:cxn>
                <a:cxn ang="0">
                  <a:pos x="T4" y="T5"/>
                </a:cxn>
                <a:cxn ang="0">
                  <a:pos x="T6" y="T7"/>
                </a:cxn>
                <a:cxn ang="0">
                  <a:pos x="T8" y="T9"/>
                </a:cxn>
              </a:cxnLst>
              <a:rect l="0" t="0" r="r" b="b"/>
              <a:pathLst>
                <a:path w="15" h="8">
                  <a:moveTo>
                    <a:pt x="1" y="8"/>
                  </a:moveTo>
                  <a:cubicBezTo>
                    <a:pt x="6" y="6"/>
                    <a:pt x="10" y="3"/>
                    <a:pt x="15" y="0"/>
                  </a:cubicBezTo>
                  <a:cubicBezTo>
                    <a:pt x="15" y="0"/>
                    <a:pt x="14" y="0"/>
                    <a:pt x="14" y="0"/>
                  </a:cubicBezTo>
                  <a:cubicBezTo>
                    <a:pt x="9" y="3"/>
                    <a:pt x="5" y="6"/>
                    <a:pt x="0" y="8"/>
                  </a:cubicBezTo>
                  <a:cubicBezTo>
                    <a:pt x="0" y="8"/>
                    <a:pt x="1"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4" name="Freeform 9686"/>
            <p:cNvSpPr>
              <a:spLocks/>
            </p:cNvSpPr>
            <p:nvPr/>
          </p:nvSpPr>
          <p:spPr bwMode="auto">
            <a:xfrm>
              <a:off x="26988" y="225425"/>
              <a:ext cx="60325" cy="44450"/>
            </a:xfrm>
            <a:custGeom>
              <a:avLst/>
              <a:gdLst>
                <a:gd name="T0" fmla="*/ 15 w 16"/>
                <a:gd name="T1" fmla="*/ 1 h 12"/>
                <a:gd name="T2" fmla="*/ 0 w 16"/>
                <a:gd name="T3" fmla="*/ 12 h 12"/>
                <a:gd name="T4" fmla="*/ 1 w 16"/>
                <a:gd name="T5" fmla="*/ 12 h 12"/>
                <a:gd name="T6" fmla="*/ 15 w 16"/>
                <a:gd name="T7" fmla="*/ 1 h 12"/>
                <a:gd name="T8" fmla="*/ 15 w 16"/>
                <a:gd name="T9" fmla="*/ 1 h 12"/>
              </a:gdLst>
              <a:ahLst/>
              <a:cxnLst>
                <a:cxn ang="0">
                  <a:pos x="T0" y="T1"/>
                </a:cxn>
                <a:cxn ang="0">
                  <a:pos x="T2" y="T3"/>
                </a:cxn>
                <a:cxn ang="0">
                  <a:pos x="T4" y="T5"/>
                </a:cxn>
                <a:cxn ang="0">
                  <a:pos x="T6" y="T7"/>
                </a:cxn>
                <a:cxn ang="0">
                  <a:pos x="T8" y="T9"/>
                </a:cxn>
              </a:cxnLst>
              <a:rect l="0" t="0" r="r" b="b"/>
              <a:pathLst>
                <a:path w="16" h="12">
                  <a:moveTo>
                    <a:pt x="15" y="1"/>
                  </a:moveTo>
                  <a:cubicBezTo>
                    <a:pt x="10" y="4"/>
                    <a:pt x="5" y="8"/>
                    <a:pt x="0" y="12"/>
                  </a:cubicBezTo>
                  <a:cubicBezTo>
                    <a:pt x="0" y="12"/>
                    <a:pt x="1" y="12"/>
                    <a:pt x="1" y="12"/>
                  </a:cubicBezTo>
                  <a:cubicBezTo>
                    <a:pt x="6" y="8"/>
                    <a:pt x="11" y="4"/>
                    <a:pt x="15" y="1"/>
                  </a:cubicBezTo>
                  <a:cubicBezTo>
                    <a:pt x="16" y="1"/>
                    <a:pt x="15" y="0"/>
                    <a:pt x="15"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5" name="Freeform 9687"/>
            <p:cNvSpPr>
              <a:spLocks/>
            </p:cNvSpPr>
            <p:nvPr/>
          </p:nvSpPr>
          <p:spPr bwMode="auto">
            <a:xfrm>
              <a:off x="330200" y="36513"/>
              <a:ext cx="60325" cy="34925"/>
            </a:xfrm>
            <a:custGeom>
              <a:avLst/>
              <a:gdLst>
                <a:gd name="T0" fmla="*/ 15 w 16"/>
                <a:gd name="T1" fmla="*/ 0 h 9"/>
                <a:gd name="T2" fmla="*/ 0 w 16"/>
                <a:gd name="T3" fmla="*/ 9 h 9"/>
                <a:gd name="T4" fmla="*/ 1 w 16"/>
                <a:gd name="T5" fmla="*/ 9 h 9"/>
                <a:gd name="T6" fmla="*/ 15 w 16"/>
                <a:gd name="T7" fmla="*/ 0 h 9"/>
                <a:gd name="T8" fmla="*/ 15 w 16"/>
                <a:gd name="T9" fmla="*/ 0 h 9"/>
              </a:gdLst>
              <a:ahLst/>
              <a:cxnLst>
                <a:cxn ang="0">
                  <a:pos x="T0" y="T1"/>
                </a:cxn>
                <a:cxn ang="0">
                  <a:pos x="T2" y="T3"/>
                </a:cxn>
                <a:cxn ang="0">
                  <a:pos x="T4" y="T5"/>
                </a:cxn>
                <a:cxn ang="0">
                  <a:pos x="T6" y="T7"/>
                </a:cxn>
                <a:cxn ang="0">
                  <a:pos x="T8" y="T9"/>
                </a:cxn>
              </a:cxnLst>
              <a:rect l="0" t="0" r="r" b="b"/>
              <a:pathLst>
                <a:path w="16" h="9">
                  <a:moveTo>
                    <a:pt x="15" y="0"/>
                  </a:moveTo>
                  <a:cubicBezTo>
                    <a:pt x="10" y="3"/>
                    <a:pt x="5" y="6"/>
                    <a:pt x="0" y="9"/>
                  </a:cubicBezTo>
                  <a:cubicBezTo>
                    <a:pt x="0" y="9"/>
                    <a:pt x="1" y="9"/>
                    <a:pt x="1" y="9"/>
                  </a:cubicBezTo>
                  <a:cubicBezTo>
                    <a:pt x="6" y="6"/>
                    <a:pt x="11" y="3"/>
                    <a:pt x="15" y="0"/>
                  </a:cubicBezTo>
                  <a:cubicBezTo>
                    <a:pt x="16" y="0"/>
                    <a:pt x="15" y="0"/>
                    <a:pt x="1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6" name="Freeform 9688"/>
            <p:cNvSpPr>
              <a:spLocks/>
            </p:cNvSpPr>
            <p:nvPr/>
          </p:nvSpPr>
          <p:spPr bwMode="auto">
            <a:xfrm>
              <a:off x="304800" y="33338"/>
              <a:ext cx="71438" cy="33338"/>
            </a:xfrm>
            <a:custGeom>
              <a:avLst/>
              <a:gdLst>
                <a:gd name="T0" fmla="*/ 1 w 19"/>
                <a:gd name="T1" fmla="*/ 9 h 9"/>
                <a:gd name="T2" fmla="*/ 18 w 19"/>
                <a:gd name="T3" fmla="*/ 0 h 9"/>
                <a:gd name="T4" fmla="*/ 18 w 19"/>
                <a:gd name="T5" fmla="*/ 0 h 9"/>
                <a:gd name="T6" fmla="*/ 1 w 19"/>
                <a:gd name="T7" fmla="*/ 8 h 9"/>
                <a:gd name="T8" fmla="*/ 1 w 19"/>
                <a:gd name="T9" fmla="*/ 9 h 9"/>
              </a:gdLst>
              <a:ahLst/>
              <a:cxnLst>
                <a:cxn ang="0">
                  <a:pos x="T0" y="T1"/>
                </a:cxn>
                <a:cxn ang="0">
                  <a:pos x="T2" y="T3"/>
                </a:cxn>
                <a:cxn ang="0">
                  <a:pos x="T4" y="T5"/>
                </a:cxn>
                <a:cxn ang="0">
                  <a:pos x="T6" y="T7"/>
                </a:cxn>
                <a:cxn ang="0">
                  <a:pos x="T8" y="T9"/>
                </a:cxn>
              </a:cxnLst>
              <a:rect l="0" t="0" r="r" b="b"/>
              <a:pathLst>
                <a:path w="19" h="9">
                  <a:moveTo>
                    <a:pt x="1" y="9"/>
                  </a:moveTo>
                  <a:cubicBezTo>
                    <a:pt x="7" y="6"/>
                    <a:pt x="12" y="3"/>
                    <a:pt x="18" y="0"/>
                  </a:cubicBezTo>
                  <a:cubicBezTo>
                    <a:pt x="19" y="0"/>
                    <a:pt x="18" y="0"/>
                    <a:pt x="18" y="0"/>
                  </a:cubicBezTo>
                  <a:cubicBezTo>
                    <a:pt x="12" y="3"/>
                    <a:pt x="6" y="5"/>
                    <a:pt x="1" y="8"/>
                  </a:cubicBezTo>
                  <a:cubicBezTo>
                    <a:pt x="0" y="8"/>
                    <a:pt x="1" y="9"/>
                    <a:pt x="1"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7" name="Freeform 9689"/>
            <p:cNvSpPr>
              <a:spLocks/>
            </p:cNvSpPr>
            <p:nvPr/>
          </p:nvSpPr>
          <p:spPr bwMode="auto">
            <a:xfrm>
              <a:off x="33338" y="160338"/>
              <a:ext cx="79375" cy="49213"/>
            </a:xfrm>
            <a:custGeom>
              <a:avLst/>
              <a:gdLst>
                <a:gd name="T0" fmla="*/ 1 w 21"/>
                <a:gd name="T1" fmla="*/ 12 h 13"/>
                <a:gd name="T2" fmla="*/ 20 w 21"/>
                <a:gd name="T3" fmla="*/ 1 h 13"/>
                <a:gd name="T4" fmla="*/ 20 w 21"/>
                <a:gd name="T5" fmla="*/ 1 h 13"/>
                <a:gd name="T6" fmla="*/ 0 w 21"/>
                <a:gd name="T7" fmla="*/ 12 h 13"/>
                <a:gd name="T8" fmla="*/ 1 w 21"/>
                <a:gd name="T9" fmla="*/ 12 h 13"/>
              </a:gdLst>
              <a:ahLst/>
              <a:cxnLst>
                <a:cxn ang="0">
                  <a:pos x="T0" y="T1"/>
                </a:cxn>
                <a:cxn ang="0">
                  <a:pos x="T2" y="T3"/>
                </a:cxn>
                <a:cxn ang="0">
                  <a:pos x="T4" y="T5"/>
                </a:cxn>
                <a:cxn ang="0">
                  <a:pos x="T6" y="T7"/>
                </a:cxn>
                <a:cxn ang="0">
                  <a:pos x="T8" y="T9"/>
                </a:cxn>
              </a:cxnLst>
              <a:rect l="0" t="0" r="r" b="b"/>
              <a:pathLst>
                <a:path w="21" h="13">
                  <a:moveTo>
                    <a:pt x="1" y="12"/>
                  </a:moveTo>
                  <a:cubicBezTo>
                    <a:pt x="7" y="8"/>
                    <a:pt x="14" y="5"/>
                    <a:pt x="20" y="1"/>
                  </a:cubicBezTo>
                  <a:cubicBezTo>
                    <a:pt x="21" y="1"/>
                    <a:pt x="20" y="0"/>
                    <a:pt x="20" y="1"/>
                  </a:cubicBezTo>
                  <a:cubicBezTo>
                    <a:pt x="13" y="4"/>
                    <a:pt x="7" y="8"/>
                    <a:pt x="0" y="12"/>
                  </a:cubicBezTo>
                  <a:cubicBezTo>
                    <a:pt x="0" y="12"/>
                    <a:pt x="0" y="13"/>
                    <a:pt x="1" y="12"/>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8" name="Freeform 9690"/>
            <p:cNvSpPr>
              <a:spLocks/>
            </p:cNvSpPr>
            <p:nvPr/>
          </p:nvSpPr>
          <p:spPr bwMode="auto">
            <a:xfrm>
              <a:off x="33338" y="146050"/>
              <a:ext cx="95250" cy="60325"/>
            </a:xfrm>
            <a:custGeom>
              <a:avLst/>
              <a:gdLst>
                <a:gd name="T0" fmla="*/ 24 w 25"/>
                <a:gd name="T1" fmla="*/ 0 h 16"/>
                <a:gd name="T2" fmla="*/ 0 w 25"/>
                <a:gd name="T3" fmla="*/ 15 h 16"/>
                <a:gd name="T4" fmla="*/ 1 w 25"/>
                <a:gd name="T5" fmla="*/ 16 h 16"/>
                <a:gd name="T6" fmla="*/ 24 w 25"/>
                <a:gd name="T7" fmla="*/ 0 h 16"/>
                <a:gd name="T8" fmla="*/ 24 w 25"/>
                <a:gd name="T9" fmla="*/ 0 h 16"/>
              </a:gdLst>
              <a:ahLst/>
              <a:cxnLst>
                <a:cxn ang="0">
                  <a:pos x="T0" y="T1"/>
                </a:cxn>
                <a:cxn ang="0">
                  <a:pos x="T2" y="T3"/>
                </a:cxn>
                <a:cxn ang="0">
                  <a:pos x="T4" y="T5"/>
                </a:cxn>
                <a:cxn ang="0">
                  <a:pos x="T6" y="T7"/>
                </a:cxn>
                <a:cxn ang="0">
                  <a:pos x="T8" y="T9"/>
                </a:cxn>
              </a:cxnLst>
              <a:rect l="0" t="0" r="r" b="b"/>
              <a:pathLst>
                <a:path w="25" h="16">
                  <a:moveTo>
                    <a:pt x="24" y="0"/>
                  </a:moveTo>
                  <a:cubicBezTo>
                    <a:pt x="16" y="5"/>
                    <a:pt x="8" y="10"/>
                    <a:pt x="0" y="15"/>
                  </a:cubicBezTo>
                  <a:cubicBezTo>
                    <a:pt x="0" y="16"/>
                    <a:pt x="1" y="16"/>
                    <a:pt x="1" y="16"/>
                  </a:cubicBezTo>
                  <a:cubicBezTo>
                    <a:pt x="9" y="10"/>
                    <a:pt x="16" y="5"/>
                    <a:pt x="24" y="0"/>
                  </a:cubicBezTo>
                  <a:cubicBezTo>
                    <a:pt x="25" y="0"/>
                    <a:pt x="24" y="0"/>
                    <a:pt x="2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49" name="Freeform 9691"/>
            <p:cNvSpPr>
              <a:spLocks/>
            </p:cNvSpPr>
            <p:nvPr/>
          </p:nvSpPr>
          <p:spPr bwMode="auto">
            <a:xfrm>
              <a:off x="233363" y="17463"/>
              <a:ext cx="101600" cy="57150"/>
            </a:xfrm>
            <a:custGeom>
              <a:avLst/>
              <a:gdLst>
                <a:gd name="T0" fmla="*/ 26 w 27"/>
                <a:gd name="T1" fmla="*/ 0 h 15"/>
                <a:gd name="T2" fmla="*/ 0 w 27"/>
                <a:gd name="T3" fmla="*/ 15 h 15"/>
                <a:gd name="T4" fmla="*/ 1 w 27"/>
                <a:gd name="T5" fmla="*/ 15 h 15"/>
                <a:gd name="T6" fmla="*/ 26 w 27"/>
                <a:gd name="T7" fmla="*/ 0 h 15"/>
                <a:gd name="T8" fmla="*/ 26 w 27"/>
                <a:gd name="T9" fmla="*/ 0 h 15"/>
              </a:gdLst>
              <a:ahLst/>
              <a:cxnLst>
                <a:cxn ang="0">
                  <a:pos x="T0" y="T1"/>
                </a:cxn>
                <a:cxn ang="0">
                  <a:pos x="T2" y="T3"/>
                </a:cxn>
                <a:cxn ang="0">
                  <a:pos x="T4" y="T5"/>
                </a:cxn>
                <a:cxn ang="0">
                  <a:pos x="T6" y="T7"/>
                </a:cxn>
                <a:cxn ang="0">
                  <a:pos x="T8" y="T9"/>
                </a:cxn>
              </a:cxnLst>
              <a:rect l="0" t="0" r="r" b="b"/>
              <a:pathLst>
                <a:path w="27" h="15">
                  <a:moveTo>
                    <a:pt x="26" y="0"/>
                  </a:moveTo>
                  <a:cubicBezTo>
                    <a:pt x="17" y="4"/>
                    <a:pt x="9" y="9"/>
                    <a:pt x="0" y="15"/>
                  </a:cubicBezTo>
                  <a:cubicBezTo>
                    <a:pt x="0" y="15"/>
                    <a:pt x="1" y="15"/>
                    <a:pt x="1" y="15"/>
                  </a:cubicBezTo>
                  <a:cubicBezTo>
                    <a:pt x="9" y="10"/>
                    <a:pt x="18" y="5"/>
                    <a:pt x="26" y="0"/>
                  </a:cubicBezTo>
                  <a:cubicBezTo>
                    <a:pt x="27" y="0"/>
                    <a:pt x="26" y="0"/>
                    <a:pt x="2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0" name="Freeform 9692"/>
            <p:cNvSpPr>
              <a:spLocks/>
            </p:cNvSpPr>
            <p:nvPr/>
          </p:nvSpPr>
          <p:spPr bwMode="auto">
            <a:xfrm>
              <a:off x="198438" y="17463"/>
              <a:ext cx="136525" cy="68263"/>
            </a:xfrm>
            <a:custGeom>
              <a:avLst/>
              <a:gdLst>
                <a:gd name="T0" fmla="*/ 2 w 36"/>
                <a:gd name="T1" fmla="*/ 18 h 18"/>
                <a:gd name="T2" fmla="*/ 36 w 36"/>
                <a:gd name="T3" fmla="*/ 0 h 18"/>
                <a:gd name="T4" fmla="*/ 35 w 36"/>
                <a:gd name="T5" fmla="*/ 0 h 18"/>
                <a:gd name="T6" fmla="*/ 1 w 36"/>
                <a:gd name="T7" fmla="*/ 18 h 18"/>
                <a:gd name="T8" fmla="*/ 2 w 36"/>
                <a:gd name="T9" fmla="*/ 18 h 18"/>
              </a:gdLst>
              <a:ahLst/>
              <a:cxnLst>
                <a:cxn ang="0">
                  <a:pos x="T0" y="T1"/>
                </a:cxn>
                <a:cxn ang="0">
                  <a:pos x="T2" y="T3"/>
                </a:cxn>
                <a:cxn ang="0">
                  <a:pos x="T4" y="T5"/>
                </a:cxn>
                <a:cxn ang="0">
                  <a:pos x="T6" y="T7"/>
                </a:cxn>
                <a:cxn ang="0">
                  <a:pos x="T8" y="T9"/>
                </a:cxn>
              </a:cxnLst>
              <a:rect l="0" t="0" r="r" b="b"/>
              <a:pathLst>
                <a:path w="36" h="18">
                  <a:moveTo>
                    <a:pt x="2" y="18"/>
                  </a:moveTo>
                  <a:cubicBezTo>
                    <a:pt x="13" y="12"/>
                    <a:pt x="24" y="6"/>
                    <a:pt x="36" y="0"/>
                  </a:cubicBezTo>
                  <a:cubicBezTo>
                    <a:pt x="36" y="0"/>
                    <a:pt x="35" y="0"/>
                    <a:pt x="35" y="0"/>
                  </a:cubicBezTo>
                  <a:cubicBezTo>
                    <a:pt x="24" y="6"/>
                    <a:pt x="12" y="12"/>
                    <a:pt x="1" y="18"/>
                  </a:cubicBezTo>
                  <a:cubicBezTo>
                    <a:pt x="0" y="18"/>
                    <a:pt x="1" y="18"/>
                    <a:pt x="2" y="1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1" name="Freeform 9693"/>
            <p:cNvSpPr>
              <a:spLocks/>
            </p:cNvSpPr>
            <p:nvPr/>
          </p:nvSpPr>
          <p:spPr bwMode="auto">
            <a:xfrm>
              <a:off x="46038" y="101600"/>
              <a:ext cx="130175" cy="77788"/>
            </a:xfrm>
            <a:custGeom>
              <a:avLst/>
              <a:gdLst>
                <a:gd name="T0" fmla="*/ 1 w 35"/>
                <a:gd name="T1" fmla="*/ 20 h 21"/>
                <a:gd name="T2" fmla="*/ 35 w 35"/>
                <a:gd name="T3" fmla="*/ 0 h 21"/>
                <a:gd name="T4" fmla="*/ 34 w 35"/>
                <a:gd name="T5" fmla="*/ 0 h 21"/>
                <a:gd name="T6" fmla="*/ 0 w 35"/>
                <a:gd name="T7" fmla="*/ 20 h 21"/>
                <a:gd name="T8" fmla="*/ 1 w 35"/>
                <a:gd name="T9" fmla="*/ 20 h 21"/>
              </a:gdLst>
              <a:ahLst/>
              <a:cxnLst>
                <a:cxn ang="0">
                  <a:pos x="T0" y="T1"/>
                </a:cxn>
                <a:cxn ang="0">
                  <a:pos x="T2" y="T3"/>
                </a:cxn>
                <a:cxn ang="0">
                  <a:pos x="T4" y="T5"/>
                </a:cxn>
                <a:cxn ang="0">
                  <a:pos x="T6" y="T7"/>
                </a:cxn>
                <a:cxn ang="0">
                  <a:pos x="T8" y="T9"/>
                </a:cxn>
              </a:cxnLst>
              <a:rect l="0" t="0" r="r" b="b"/>
              <a:pathLst>
                <a:path w="35" h="21">
                  <a:moveTo>
                    <a:pt x="1" y="20"/>
                  </a:moveTo>
                  <a:cubicBezTo>
                    <a:pt x="12" y="14"/>
                    <a:pt x="23" y="7"/>
                    <a:pt x="35" y="0"/>
                  </a:cubicBezTo>
                  <a:cubicBezTo>
                    <a:pt x="35" y="0"/>
                    <a:pt x="34" y="0"/>
                    <a:pt x="34" y="0"/>
                  </a:cubicBezTo>
                  <a:cubicBezTo>
                    <a:pt x="23" y="7"/>
                    <a:pt x="12" y="14"/>
                    <a:pt x="0" y="20"/>
                  </a:cubicBezTo>
                  <a:cubicBezTo>
                    <a:pt x="0" y="21"/>
                    <a:pt x="0" y="21"/>
                    <a:pt x="1" y="2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2" name="Freeform 9694"/>
            <p:cNvSpPr>
              <a:spLocks/>
            </p:cNvSpPr>
            <p:nvPr/>
          </p:nvSpPr>
          <p:spPr bwMode="auto">
            <a:xfrm>
              <a:off x="52388" y="3175"/>
              <a:ext cx="252413" cy="153988"/>
            </a:xfrm>
            <a:custGeom>
              <a:avLst/>
              <a:gdLst>
                <a:gd name="T0" fmla="*/ 66 w 67"/>
                <a:gd name="T1" fmla="*/ 0 h 41"/>
                <a:gd name="T2" fmla="*/ 0 w 67"/>
                <a:gd name="T3" fmla="*/ 41 h 41"/>
                <a:gd name="T4" fmla="*/ 1 w 67"/>
                <a:gd name="T5" fmla="*/ 41 h 41"/>
                <a:gd name="T6" fmla="*/ 66 w 67"/>
                <a:gd name="T7" fmla="*/ 1 h 41"/>
                <a:gd name="T8" fmla="*/ 66 w 67"/>
                <a:gd name="T9" fmla="*/ 0 h 41"/>
              </a:gdLst>
              <a:ahLst/>
              <a:cxnLst>
                <a:cxn ang="0">
                  <a:pos x="T0" y="T1"/>
                </a:cxn>
                <a:cxn ang="0">
                  <a:pos x="T2" y="T3"/>
                </a:cxn>
                <a:cxn ang="0">
                  <a:pos x="T4" y="T5"/>
                </a:cxn>
                <a:cxn ang="0">
                  <a:pos x="T6" y="T7"/>
                </a:cxn>
                <a:cxn ang="0">
                  <a:pos x="T8" y="T9"/>
                </a:cxn>
              </a:cxnLst>
              <a:rect l="0" t="0" r="r" b="b"/>
              <a:pathLst>
                <a:path w="67" h="41">
                  <a:moveTo>
                    <a:pt x="66" y="0"/>
                  </a:moveTo>
                  <a:cubicBezTo>
                    <a:pt x="44" y="13"/>
                    <a:pt x="21" y="26"/>
                    <a:pt x="0" y="41"/>
                  </a:cubicBezTo>
                  <a:cubicBezTo>
                    <a:pt x="0" y="41"/>
                    <a:pt x="0" y="41"/>
                    <a:pt x="1" y="41"/>
                  </a:cubicBezTo>
                  <a:cubicBezTo>
                    <a:pt x="22" y="26"/>
                    <a:pt x="44" y="14"/>
                    <a:pt x="66" y="1"/>
                  </a:cubicBezTo>
                  <a:cubicBezTo>
                    <a:pt x="67" y="1"/>
                    <a:pt x="66" y="0"/>
                    <a:pt x="6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sp>
          <p:nvSpPr>
            <p:cNvPr id="53" name="Freeform 9695"/>
            <p:cNvSpPr>
              <a:spLocks/>
            </p:cNvSpPr>
            <p:nvPr/>
          </p:nvSpPr>
          <p:spPr bwMode="auto">
            <a:xfrm>
              <a:off x="63500" y="3175"/>
              <a:ext cx="236538" cy="123825"/>
            </a:xfrm>
            <a:custGeom>
              <a:avLst/>
              <a:gdLst>
                <a:gd name="T0" fmla="*/ 1 w 63"/>
                <a:gd name="T1" fmla="*/ 33 h 33"/>
                <a:gd name="T2" fmla="*/ 62 w 63"/>
                <a:gd name="T3" fmla="*/ 1 h 33"/>
                <a:gd name="T4" fmla="*/ 62 w 63"/>
                <a:gd name="T5" fmla="*/ 0 h 33"/>
                <a:gd name="T6" fmla="*/ 1 w 63"/>
                <a:gd name="T7" fmla="*/ 32 h 33"/>
                <a:gd name="T8" fmla="*/ 1 w 63"/>
                <a:gd name="T9" fmla="*/ 33 h 33"/>
              </a:gdLst>
              <a:ahLst/>
              <a:cxnLst>
                <a:cxn ang="0">
                  <a:pos x="T0" y="T1"/>
                </a:cxn>
                <a:cxn ang="0">
                  <a:pos x="T2" y="T3"/>
                </a:cxn>
                <a:cxn ang="0">
                  <a:pos x="T4" y="T5"/>
                </a:cxn>
                <a:cxn ang="0">
                  <a:pos x="T6" y="T7"/>
                </a:cxn>
                <a:cxn ang="0">
                  <a:pos x="T8" y="T9"/>
                </a:cxn>
              </a:cxnLst>
              <a:rect l="0" t="0" r="r" b="b"/>
              <a:pathLst>
                <a:path w="63" h="33">
                  <a:moveTo>
                    <a:pt x="1" y="33"/>
                  </a:moveTo>
                  <a:cubicBezTo>
                    <a:pt x="21" y="22"/>
                    <a:pt x="41" y="9"/>
                    <a:pt x="62" y="1"/>
                  </a:cubicBezTo>
                  <a:cubicBezTo>
                    <a:pt x="63" y="1"/>
                    <a:pt x="62" y="0"/>
                    <a:pt x="62" y="0"/>
                  </a:cubicBezTo>
                  <a:cubicBezTo>
                    <a:pt x="40" y="9"/>
                    <a:pt x="21" y="21"/>
                    <a:pt x="1" y="32"/>
                  </a:cubicBezTo>
                  <a:cubicBezTo>
                    <a:pt x="0" y="32"/>
                    <a:pt x="1" y="33"/>
                    <a:pt x="1" y="3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endParaRPr>
            </a:p>
          </p:txBody>
        </p:sp>
      </p:grpSp>
      <p:sp>
        <p:nvSpPr>
          <p:cNvPr id="54" name="TextBox 53"/>
          <p:cNvSpPr txBox="1"/>
          <p:nvPr/>
        </p:nvSpPr>
        <p:spPr>
          <a:xfrm>
            <a:off x="3810000" y="5002396"/>
            <a:ext cx="1691640" cy="707886"/>
          </a:xfrm>
          <a:prstGeom prst="rect">
            <a:avLst/>
          </a:prstGeom>
          <a:noFill/>
        </p:spPr>
        <p:txBody>
          <a:bodyPr wrap="square" rtlCol="0">
            <a:spAutoFit/>
          </a:bodyPr>
          <a:lstStyle/>
          <a:p>
            <a:pPr algn="ctr"/>
            <a:r>
              <a:rPr lang="en-US" altLang="zh-CN" sz="4000" b="1" dirty="0" smtClean="0">
                <a:solidFill>
                  <a:schemeClr val="bg1"/>
                </a:solidFill>
                <a:latin typeface="腾祥铚谦钢笔简" panose="01010104010101010101" pitchFamily="2" charset="-122"/>
                <a:ea typeface="腾祥铚谦钢笔简" panose="01010104010101010101" pitchFamily="2" charset="-122"/>
              </a:rPr>
              <a:t>3500</a:t>
            </a:r>
            <a:endParaRPr lang="zh-CN" altLang="en-US" sz="4000" b="1" dirty="0">
              <a:solidFill>
                <a:schemeClr val="bg1"/>
              </a:solidFill>
              <a:latin typeface="腾祥铚谦钢笔简" panose="01010104010101010101" pitchFamily="2" charset="-122"/>
              <a:ea typeface="腾祥铚谦钢笔简" panose="01010104010101010101" pitchFamily="2" charset="-122"/>
            </a:endParaRPr>
          </a:p>
        </p:txBody>
      </p:sp>
      <p:sp>
        <p:nvSpPr>
          <p:cNvPr id="55" name="TextBox 54"/>
          <p:cNvSpPr txBox="1"/>
          <p:nvPr/>
        </p:nvSpPr>
        <p:spPr>
          <a:xfrm>
            <a:off x="6629400" y="5032906"/>
            <a:ext cx="1691640" cy="707886"/>
          </a:xfrm>
          <a:prstGeom prst="rect">
            <a:avLst/>
          </a:prstGeom>
          <a:noFill/>
        </p:spPr>
        <p:txBody>
          <a:bodyPr wrap="square" rtlCol="0">
            <a:spAutoFit/>
          </a:bodyPr>
          <a:lstStyle/>
          <a:p>
            <a:pPr algn="ctr"/>
            <a:r>
              <a:rPr lang="en-US" altLang="zh-CN" sz="4000" b="1" dirty="0" smtClean="0">
                <a:solidFill>
                  <a:schemeClr val="bg1"/>
                </a:solidFill>
                <a:latin typeface="腾祥铚谦钢笔简" panose="01010104010101010101" pitchFamily="2" charset="-122"/>
                <a:ea typeface="腾祥铚谦钢笔简" panose="01010104010101010101" pitchFamily="2" charset="-122"/>
              </a:rPr>
              <a:t>5000</a:t>
            </a:r>
            <a:endParaRPr lang="zh-CN" altLang="en-US" sz="4000" b="1" dirty="0">
              <a:solidFill>
                <a:schemeClr val="bg1"/>
              </a:solidFill>
              <a:latin typeface="腾祥铚谦钢笔简" panose="01010104010101010101" pitchFamily="2" charset="-122"/>
              <a:ea typeface="腾祥铚谦钢笔简" panose="01010104010101010101" pitchFamily="2" charset="-122"/>
            </a:endParaRP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22750">
            <a:off x="5476757" y="4034878"/>
            <a:ext cx="936535" cy="143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1939" y="5270771"/>
            <a:ext cx="149282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83105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lstStyle/>
          <a:p>
            <a:pPr algn="ctr"/>
            <a:r>
              <a:rPr lang="zh-CN" altLang="en-US" sz="3600" dirty="0" smtClean="0">
                <a:solidFill>
                  <a:schemeClr val="bg1"/>
                </a:solidFill>
                <a:latin typeface="腾祥铚谦钢笔简" panose="01010104010101010101" pitchFamily="2" charset="-122"/>
                <a:ea typeface="腾祥铚谦钢笔简" panose="01010104010101010101" pitchFamily="2" charset="-122"/>
              </a:rPr>
              <a:t>人民币汇率中间价</a:t>
            </a:r>
            <a:endParaRPr lang="zh-CN" altLang="en-US" sz="3600" dirty="0">
              <a:solidFill>
                <a:schemeClr val="bg1"/>
              </a:solidFill>
              <a:latin typeface="腾祥铚谦钢笔简" panose="01010104010101010101" pitchFamily="2" charset="-122"/>
              <a:ea typeface="腾祥铚谦钢笔简" panose="01010104010101010101" pitchFamily="2" charset="-122"/>
            </a:endParaRPr>
          </a:p>
        </p:txBody>
      </p:sp>
      <p:sp>
        <p:nvSpPr>
          <p:cNvPr id="4" name="文本占位符 3"/>
          <p:cNvSpPr>
            <a:spLocks noGrp="1"/>
          </p:cNvSpPr>
          <p:nvPr>
            <p:ph type="body" sz="half" idx="2"/>
          </p:nvPr>
        </p:nvSpPr>
        <p:spPr>
          <a:xfrm>
            <a:off x="243840" y="1435100"/>
            <a:ext cx="6492240" cy="4691063"/>
          </a:xfrm>
        </p:spPr>
        <p:txBody>
          <a:bodyPr/>
          <a:lstStyle/>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是指银行买入卖出外汇价格的折中，通常是银行清算资金时采用的价格。也就是指对买入卖出外汇的个人或单位，外汇价格的中值</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中国外汇交易中心于每日银行间外汇市场开盘前向所有银行间外汇市场做市商询价，并将全部做市商报价作为人民币对美元汇率中间价的计算样本，去掉最高和最低报价后，将剩余做市商报价加权平均，得到当日人民币对美元汇率中间</a:t>
            </a:r>
            <a:r>
              <a:rPr lang="zh-CN" altLang="en-US" sz="2400" dirty="0" smtClean="0">
                <a:solidFill>
                  <a:schemeClr val="bg1"/>
                </a:solidFill>
                <a:latin typeface="腾祥铚谦钢笔简" panose="01010104010101010101" pitchFamily="2" charset="-122"/>
                <a:ea typeface="腾祥铚谦钢笔简" panose="01010104010101010101" pitchFamily="2" charset="-122"/>
              </a:rPr>
              <a:t>价。</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p:txBody>
      </p:sp>
      <p:pic>
        <p:nvPicPr>
          <p:cNvPr id="33794"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997541" y="1328896"/>
            <a:ext cx="4762500" cy="27051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6070509" y="4504790"/>
            <a:ext cx="5984331" cy="646331"/>
          </a:xfrm>
          <a:prstGeom prst="rect">
            <a:avLst/>
          </a:prstGeom>
        </p:spPr>
        <p:txBody>
          <a:bodyPr wrap="none">
            <a:spAutoFit/>
          </a:bodyPr>
          <a:lstStyle/>
          <a:p>
            <a:pPr lvl="0" indent="457200">
              <a:lnSpc>
                <a:spcPct val="150000"/>
              </a:lnSpc>
              <a:spcBef>
                <a:spcPts val="1000"/>
              </a:spcBef>
            </a:pPr>
            <a:r>
              <a:rPr lang="zh-CN" altLang="en-US" sz="2400" kern="0" dirty="0">
                <a:solidFill>
                  <a:srgbClr val="FFFFFF"/>
                </a:solidFill>
                <a:latin typeface="腾祥铚谦钢笔简" panose="01010104010101010101" pitchFamily="2" charset="-122"/>
                <a:ea typeface="腾祥铚谦钢笔简" panose="01010104010101010101" pitchFamily="2" charset="-122"/>
              </a:rPr>
              <a:t>汇率中间价</a:t>
            </a:r>
            <a:r>
              <a:rPr lang="en-US" altLang="zh-CN" sz="2400" kern="0" dirty="0">
                <a:solidFill>
                  <a:srgbClr val="FFFFFF"/>
                </a:solidFill>
                <a:latin typeface="腾祥铚谦钢笔简" panose="01010104010101010101" pitchFamily="2" charset="-122"/>
                <a:ea typeface="腾祥铚谦钢笔简" panose="01010104010101010101" pitchFamily="2" charset="-122"/>
              </a:rPr>
              <a:t>=</a:t>
            </a:r>
            <a:r>
              <a:rPr lang="zh-CN" altLang="en-US" sz="2400" kern="0" dirty="0">
                <a:solidFill>
                  <a:srgbClr val="FFFFFF"/>
                </a:solidFill>
                <a:latin typeface="腾祥铚谦钢笔简" panose="01010104010101010101" pitchFamily="2" charset="-122"/>
                <a:ea typeface="腾祥铚谦钢笔简" panose="01010104010101010101" pitchFamily="2" charset="-122"/>
              </a:rPr>
              <a:t>（现汇买入价</a:t>
            </a:r>
            <a:r>
              <a:rPr lang="en-US" altLang="zh-CN" sz="2400" kern="0" dirty="0">
                <a:solidFill>
                  <a:srgbClr val="FFFFFF"/>
                </a:solidFill>
                <a:latin typeface="腾祥铚谦钢笔简" panose="01010104010101010101" pitchFamily="2" charset="-122"/>
                <a:ea typeface="腾祥铚谦钢笔简" panose="01010104010101010101" pitchFamily="2" charset="-122"/>
              </a:rPr>
              <a:t>+</a:t>
            </a:r>
            <a:r>
              <a:rPr lang="zh-CN" altLang="en-US" sz="2400" kern="0" dirty="0">
                <a:solidFill>
                  <a:srgbClr val="FFFFFF"/>
                </a:solidFill>
                <a:latin typeface="腾祥铚谦钢笔简" panose="01010104010101010101" pitchFamily="2" charset="-122"/>
                <a:ea typeface="腾祥铚谦钢笔简" panose="01010104010101010101" pitchFamily="2" charset="-122"/>
              </a:rPr>
              <a:t>卖出价）</a:t>
            </a:r>
            <a:r>
              <a:rPr lang="en-US" altLang="zh-CN" sz="2400" kern="0" dirty="0">
                <a:solidFill>
                  <a:srgbClr val="FFFFFF"/>
                </a:solidFill>
                <a:latin typeface="腾祥铚谦钢笔简" panose="01010104010101010101" pitchFamily="2" charset="-122"/>
                <a:ea typeface="腾祥铚谦钢笔简" panose="01010104010101010101" pitchFamily="2" charset="-122"/>
              </a:rPr>
              <a:t>/2</a:t>
            </a:r>
            <a:endParaRPr lang="zh-CN" altLang="en-US" sz="2400" kern="0" dirty="0">
              <a:solidFill>
                <a:srgbClr val="FFFFFF"/>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2179831054"/>
      </p:ext>
    </p:extLst>
  </p:cSld>
  <p:clrMapOvr>
    <a:masterClrMapping/>
  </p:clrMapOvr>
  <p:transition spd="slow">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1520" y="1597075"/>
            <a:ext cx="10332720" cy="1384995"/>
          </a:xfrm>
          <a:prstGeom prst="rect">
            <a:avLst/>
          </a:prstGeom>
        </p:spPr>
        <p:txBody>
          <a:bodyPr wrap="square">
            <a:spAutoFit/>
          </a:bodyPr>
          <a:lstStyle/>
          <a:p>
            <a:pPr indent="457200">
              <a:lnSpc>
                <a:spcPct val="150000"/>
              </a:lnSpc>
            </a:pPr>
            <a:r>
              <a:rPr lang="zh-CN" altLang="en-US" sz="2800" dirty="0" smtClean="0">
                <a:solidFill>
                  <a:schemeClr val="bg1"/>
                </a:solidFill>
                <a:latin typeface="腾祥铚谦钢笔简" panose="01010104010101010101" pitchFamily="2" charset="-122"/>
                <a:ea typeface="腾祥铚谦钢笔简" panose="01010104010101010101" pitchFamily="2" charset="-122"/>
              </a:rPr>
              <a:t>第十六条 各项</a:t>
            </a:r>
            <a:r>
              <a:rPr lang="zh-CN" altLang="en-US" sz="2800" dirty="0">
                <a:solidFill>
                  <a:schemeClr val="bg1"/>
                </a:solidFill>
                <a:latin typeface="腾祥铚谦钢笔简" panose="01010104010101010101" pitchFamily="2" charset="-122"/>
                <a:ea typeface="腾祥铚谦钢笔简" panose="01010104010101010101" pitchFamily="2" charset="-122"/>
              </a:rPr>
              <a:t>所得的计算，以人民币为单位。所得为人民币以外的货币的，按照</a:t>
            </a:r>
            <a:r>
              <a:rPr lang="zh-CN" altLang="en-US" sz="2800" b="1" u="sng" dirty="0">
                <a:solidFill>
                  <a:schemeClr val="bg1"/>
                </a:solidFill>
                <a:latin typeface="腾祥铚谦钢笔简" panose="01010104010101010101" pitchFamily="2" charset="-122"/>
                <a:ea typeface="腾祥铚谦钢笔简" panose="01010104010101010101" pitchFamily="2" charset="-122"/>
              </a:rPr>
              <a:t>人民币汇率中间价</a:t>
            </a:r>
            <a:r>
              <a:rPr lang="zh-CN" altLang="en-US" sz="2800" dirty="0">
                <a:solidFill>
                  <a:schemeClr val="bg1"/>
                </a:solidFill>
                <a:latin typeface="腾祥铚谦钢笔简" panose="01010104010101010101" pitchFamily="2" charset="-122"/>
                <a:ea typeface="腾祥铚谦钢笔简" panose="01010104010101010101" pitchFamily="2" charset="-122"/>
              </a:rPr>
              <a:t>折合成人民币缴纳税款。</a:t>
            </a:r>
          </a:p>
        </p:txBody>
      </p:sp>
      <p:pic>
        <p:nvPicPr>
          <p:cNvPr id="3789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47725" y="3716041"/>
            <a:ext cx="3373755" cy="2257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8560" y="3716041"/>
            <a:ext cx="3744079" cy="2280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367" y="3279817"/>
            <a:ext cx="2867025" cy="27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311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circle(out)">
                                      <p:cBhvr>
                                        <p:cTn id="7" dur="2000"/>
                                        <p:tgtEl>
                                          <p:spTgt spid="37891"/>
                                        </p:tgtEl>
                                      </p:cBhvr>
                                    </p:animEffect>
                                  </p:childTnLst>
                                </p:cTn>
                              </p:par>
                              <p:par>
                                <p:cTn id="8" presetID="6" presetClass="entr" presetSubtype="32" fill="hold"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circle(out)">
                                      <p:cBhvr>
                                        <p:cTn id="10" dur="2000"/>
                                        <p:tgtEl>
                                          <p:spTgt spid="37892"/>
                                        </p:tgtEl>
                                      </p:cBhvr>
                                    </p:animEffect>
                                  </p:childTnLst>
                                </p:cTn>
                              </p:par>
                            </p:childTnLst>
                          </p:cTn>
                        </p:par>
                        <p:par>
                          <p:cTn id="11" fill="hold">
                            <p:stCondLst>
                              <p:cond delay="2000"/>
                            </p:stCondLst>
                            <p:childTnLst>
                              <p:par>
                                <p:cTn id="12" presetID="26" presetClass="entr" presetSubtype="0" fill="hold" nodeType="afterEffect">
                                  <p:stCondLst>
                                    <p:cond delay="0"/>
                                  </p:stCondLst>
                                  <p:childTnLst>
                                    <p:set>
                                      <p:cBhvr>
                                        <p:cTn id="13" dur="1" fill="hold">
                                          <p:stCondLst>
                                            <p:cond delay="0"/>
                                          </p:stCondLst>
                                        </p:cTn>
                                        <p:tgtEl>
                                          <p:spTgt spid="37893"/>
                                        </p:tgtEl>
                                        <p:attrNameLst>
                                          <p:attrName>style.visibility</p:attrName>
                                        </p:attrNameLst>
                                      </p:cBhvr>
                                      <p:to>
                                        <p:strVal val="visible"/>
                                      </p:to>
                                    </p:set>
                                    <p:animEffect transition="in" filter="wipe(down)">
                                      <p:cBhvr>
                                        <p:cTn id="14" dur="580">
                                          <p:stCondLst>
                                            <p:cond delay="0"/>
                                          </p:stCondLst>
                                        </p:cTn>
                                        <p:tgtEl>
                                          <p:spTgt spid="37893"/>
                                        </p:tgtEl>
                                      </p:cBhvr>
                                    </p:animEffect>
                                    <p:anim calcmode="lin" valueType="num">
                                      <p:cBhvr>
                                        <p:cTn id="15" dur="1822" tmFilter="0,0; 0.14,0.36; 0.43,0.73; 0.71,0.91; 1.0,1.0">
                                          <p:stCondLst>
                                            <p:cond delay="0"/>
                                          </p:stCondLst>
                                        </p:cTn>
                                        <p:tgtEl>
                                          <p:spTgt spid="3789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789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789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789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7893"/>
                                        </p:tgtEl>
                                        <p:attrNameLst>
                                          <p:attrName>ppt_y</p:attrName>
                                        </p:attrNameLst>
                                      </p:cBhvr>
                                      <p:tavLst>
                                        <p:tav tm="0" fmla="#ppt_y-sin(pi*$)/81">
                                          <p:val>
                                            <p:fltVal val="0"/>
                                          </p:val>
                                        </p:tav>
                                        <p:tav tm="100000">
                                          <p:val>
                                            <p:fltVal val="1"/>
                                          </p:val>
                                        </p:tav>
                                      </p:tavLst>
                                    </p:anim>
                                    <p:animScale>
                                      <p:cBhvr>
                                        <p:cTn id="20" dur="26">
                                          <p:stCondLst>
                                            <p:cond delay="650"/>
                                          </p:stCondLst>
                                        </p:cTn>
                                        <p:tgtEl>
                                          <p:spTgt spid="37893"/>
                                        </p:tgtEl>
                                      </p:cBhvr>
                                      <p:to x="100000" y="60000"/>
                                    </p:animScale>
                                    <p:animScale>
                                      <p:cBhvr>
                                        <p:cTn id="21" dur="166" decel="50000">
                                          <p:stCondLst>
                                            <p:cond delay="676"/>
                                          </p:stCondLst>
                                        </p:cTn>
                                        <p:tgtEl>
                                          <p:spTgt spid="37893"/>
                                        </p:tgtEl>
                                      </p:cBhvr>
                                      <p:to x="100000" y="100000"/>
                                    </p:animScale>
                                    <p:animScale>
                                      <p:cBhvr>
                                        <p:cTn id="22" dur="26">
                                          <p:stCondLst>
                                            <p:cond delay="1312"/>
                                          </p:stCondLst>
                                        </p:cTn>
                                        <p:tgtEl>
                                          <p:spTgt spid="37893"/>
                                        </p:tgtEl>
                                      </p:cBhvr>
                                      <p:to x="100000" y="80000"/>
                                    </p:animScale>
                                    <p:animScale>
                                      <p:cBhvr>
                                        <p:cTn id="23" dur="166" decel="50000">
                                          <p:stCondLst>
                                            <p:cond delay="1338"/>
                                          </p:stCondLst>
                                        </p:cTn>
                                        <p:tgtEl>
                                          <p:spTgt spid="37893"/>
                                        </p:tgtEl>
                                      </p:cBhvr>
                                      <p:to x="100000" y="100000"/>
                                    </p:animScale>
                                    <p:animScale>
                                      <p:cBhvr>
                                        <p:cTn id="24" dur="26">
                                          <p:stCondLst>
                                            <p:cond delay="1642"/>
                                          </p:stCondLst>
                                        </p:cTn>
                                        <p:tgtEl>
                                          <p:spTgt spid="37893"/>
                                        </p:tgtEl>
                                      </p:cBhvr>
                                      <p:to x="100000" y="90000"/>
                                    </p:animScale>
                                    <p:animScale>
                                      <p:cBhvr>
                                        <p:cTn id="25" dur="166" decel="50000">
                                          <p:stCondLst>
                                            <p:cond delay="1668"/>
                                          </p:stCondLst>
                                        </p:cTn>
                                        <p:tgtEl>
                                          <p:spTgt spid="37893"/>
                                        </p:tgtEl>
                                      </p:cBhvr>
                                      <p:to x="100000" y="100000"/>
                                    </p:animScale>
                                    <p:animScale>
                                      <p:cBhvr>
                                        <p:cTn id="26" dur="26">
                                          <p:stCondLst>
                                            <p:cond delay="1808"/>
                                          </p:stCondLst>
                                        </p:cTn>
                                        <p:tgtEl>
                                          <p:spTgt spid="37893"/>
                                        </p:tgtEl>
                                      </p:cBhvr>
                                      <p:to x="100000" y="95000"/>
                                    </p:animScale>
                                    <p:animScale>
                                      <p:cBhvr>
                                        <p:cTn id="27" dur="166" decel="50000">
                                          <p:stCondLst>
                                            <p:cond delay="1834"/>
                                          </p:stCondLst>
                                        </p:cTn>
                                        <p:tgtEl>
                                          <p:spTgt spid="3789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7540" y="2819400"/>
            <a:ext cx="5836920" cy="1015663"/>
          </a:xfrm>
          <a:prstGeom prst="rect">
            <a:avLst/>
          </a:prstGeom>
          <a:noFill/>
        </p:spPr>
        <p:txBody>
          <a:bodyPr wrap="square" rtlCol="0">
            <a:spAutoFit/>
          </a:bodyPr>
          <a:lstStyle/>
          <a:p>
            <a:pPr algn="ctr"/>
            <a:r>
              <a:rPr lang="zh-CN" altLang="en-US" sz="6000" b="1" dirty="0" smtClean="0">
                <a:solidFill>
                  <a:schemeClr val="bg1"/>
                </a:solidFill>
                <a:latin typeface="腾祥铚谦钢笔简" panose="01010104010101010101" pitchFamily="2" charset="-122"/>
                <a:ea typeface="腾祥铚谦钢笔简" panose="01010104010101010101" pitchFamily="2" charset="-122"/>
              </a:rPr>
              <a:t>税目、税率</a:t>
            </a:r>
            <a:endParaRPr lang="zh-CN" altLang="en-US" sz="6000" b="1" dirty="0">
              <a:solidFill>
                <a:schemeClr val="bg1"/>
              </a:solidFill>
              <a:latin typeface="腾祥铚谦钢笔简" panose="01010104010101010101" pitchFamily="2" charset="-122"/>
              <a:ea typeface="腾祥铚谦钢笔简" panose="01010104010101010101" pitchFamily="2" charset="-122"/>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269" y="2909718"/>
            <a:ext cx="646113"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9428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240" y="1143000"/>
            <a:ext cx="10866120" cy="5262979"/>
          </a:xfrm>
          <a:prstGeom prst="rect">
            <a:avLst/>
          </a:prstGeom>
          <a:noFill/>
        </p:spPr>
        <p:txBody>
          <a:bodyPr wrap="square" rtlCol="0">
            <a:spAutoFit/>
          </a:bodyPr>
          <a:lstStyle/>
          <a:p>
            <a:r>
              <a:rPr lang="zh-CN" altLang="en-US" sz="2400" dirty="0" smtClean="0">
                <a:solidFill>
                  <a:schemeClr val="bg1"/>
                </a:solidFill>
                <a:latin typeface="腾祥铚谦钢笔简" panose="01010104010101010101" pitchFamily="2" charset="-122"/>
                <a:ea typeface="腾祥铚谦钢笔简" panose="01010104010101010101" pitchFamily="2" charset="-122"/>
              </a:rPr>
              <a:t>第二条 下列</a:t>
            </a:r>
            <a:r>
              <a:rPr lang="zh-CN" altLang="en-US" sz="2400" dirty="0">
                <a:solidFill>
                  <a:schemeClr val="bg1"/>
                </a:solidFill>
                <a:latin typeface="腾祥铚谦钢笔简" panose="01010104010101010101" pitchFamily="2" charset="-122"/>
                <a:ea typeface="腾祥铚谦钢笔简" panose="01010104010101010101" pitchFamily="2" charset="-122"/>
              </a:rPr>
              <a:t>各项个人所得，应当缴纳个人所得税：</a:t>
            </a:r>
          </a:p>
          <a:p>
            <a:pPr indent="457200"/>
            <a:r>
              <a:rPr lang="zh-CN" altLang="en-US" sz="2400" b="1" dirty="0">
                <a:solidFill>
                  <a:schemeClr val="bg1"/>
                </a:solidFill>
                <a:latin typeface="腾祥铚谦钢笔简" panose="01010104010101010101" pitchFamily="2" charset="-122"/>
                <a:ea typeface="腾祥铚谦钢笔简" panose="01010104010101010101" pitchFamily="2" charset="-122"/>
              </a:rPr>
              <a:t>（一）工资、薪金所得；</a:t>
            </a:r>
          </a:p>
          <a:p>
            <a:pPr indent="457200"/>
            <a:r>
              <a:rPr lang="zh-CN" altLang="en-US" sz="2400" b="1" dirty="0">
                <a:solidFill>
                  <a:schemeClr val="bg1"/>
                </a:solidFill>
                <a:latin typeface="腾祥铚谦钢笔简" panose="01010104010101010101" pitchFamily="2" charset="-122"/>
                <a:ea typeface="腾祥铚谦钢笔简" panose="01010104010101010101" pitchFamily="2" charset="-122"/>
              </a:rPr>
              <a:t>（二）劳务报酬所得；</a:t>
            </a:r>
          </a:p>
          <a:p>
            <a:pPr indent="457200"/>
            <a:r>
              <a:rPr lang="zh-CN" altLang="en-US" sz="2400" b="1" dirty="0">
                <a:solidFill>
                  <a:schemeClr val="bg1"/>
                </a:solidFill>
                <a:latin typeface="腾祥铚谦钢笔简" panose="01010104010101010101" pitchFamily="2" charset="-122"/>
                <a:ea typeface="腾祥铚谦钢笔简" panose="01010104010101010101" pitchFamily="2" charset="-122"/>
              </a:rPr>
              <a:t>（三）稿酬所得；</a:t>
            </a:r>
          </a:p>
          <a:p>
            <a:pPr indent="457200"/>
            <a:r>
              <a:rPr lang="zh-CN" altLang="en-US" sz="2400" b="1" dirty="0">
                <a:solidFill>
                  <a:schemeClr val="bg1"/>
                </a:solidFill>
                <a:latin typeface="腾祥铚谦钢笔简" panose="01010104010101010101" pitchFamily="2" charset="-122"/>
                <a:ea typeface="腾祥铚谦钢笔简" panose="01010104010101010101" pitchFamily="2" charset="-122"/>
              </a:rPr>
              <a:t>（四）特许权使用费所得；</a:t>
            </a:r>
          </a:p>
          <a:p>
            <a:pPr indent="457200"/>
            <a:r>
              <a:rPr lang="zh-CN" altLang="en-US" sz="2400" dirty="0">
                <a:solidFill>
                  <a:schemeClr val="bg1"/>
                </a:solidFill>
                <a:latin typeface="腾祥铚谦钢笔简" panose="01010104010101010101" pitchFamily="2" charset="-122"/>
                <a:ea typeface="腾祥铚谦钢笔简" panose="01010104010101010101" pitchFamily="2" charset="-122"/>
              </a:rPr>
              <a:t>（五）经营所得；</a:t>
            </a:r>
          </a:p>
          <a:p>
            <a:pPr indent="457200"/>
            <a:r>
              <a:rPr lang="zh-CN" altLang="en-US" sz="2400" dirty="0">
                <a:solidFill>
                  <a:schemeClr val="bg1"/>
                </a:solidFill>
                <a:latin typeface="腾祥铚谦钢笔简" panose="01010104010101010101" pitchFamily="2" charset="-122"/>
                <a:ea typeface="腾祥铚谦钢笔简" panose="01010104010101010101" pitchFamily="2" charset="-122"/>
              </a:rPr>
              <a:t>（六）利息、股息、红利所得；</a:t>
            </a:r>
          </a:p>
          <a:p>
            <a:pPr indent="457200"/>
            <a:r>
              <a:rPr lang="zh-CN" altLang="en-US" sz="2400" dirty="0">
                <a:solidFill>
                  <a:schemeClr val="bg1"/>
                </a:solidFill>
                <a:latin typeface="腾祥铚谦钢笔简" panose="01010104010101010101" pitchFamily="2" charset="-122"/>
                <a:ea typeface="腾祥铚谦钢笔简" panose="01010104010101010101" pitchFamily="2" charset="-122"/>
              </a:rPr>
              <a:t>（七）财产租赁所得；</a:t>
            </a:r>
          </a:p>
          <a:p>
            <a:pPr indent="457200"/>
            <a:r>
              <a:rPr lang="zh-CN" altLang="en-US" sz="2400" dirty="0">
                <a:solidFill>
                  <a:schemeClr val="bg1"/>
                </a:solidFill>
                <a:latin typeface="腾祥铚谦钢笔简" panose="01010104010101010101" pitchFamily="2" charset="-122"/>
                <a:ea typeface="腾祥铚谦钢笔简" panose="01010104010101010101" pitchFamily="2" charset="-122"/>
              </a:rPr>
              <a:t>（八）财产转让所得；</a:t>
            </a:r>
          </a:p>
          <a:p>
            <a:pPr indent="457200"/>
            <a:r>
              <a:rPr lang="zh-CN" altLang="en-US" sz="2400" dirty="0">
                <a:solidFill>
                  <a:schemeClr val="bg1"/>
                </a:solidFill>
                <a:latin typeface="腾祥铚谦钢笔简" panose="01010104010101010101" pitchFamily="2" charset="-122"/>
                <a:ea typeface="腾祥铚谦钢笔简" panose="01010104010101010101" pitchFamily="2" charset="-122"/>
              </a:rPr>
              <a:t>（九）偶然所得。</a:t>
            </a:r>
          </a:p>
          <a:p>
            <a:pPr indent="457200"/>
            <a:r>
              <a:rPr lang="zh-CN" altLang="en-US" sz="2400" b="1" dirty="0">
                <a:solidFill>
                  <a:schemeClr val="bg1"/>
                </a:solidFill>
                <a:latin typeface="腾祥铚谦钢笔简" panose="01010104010101010101" pitchFamily="2" charset="-122"/>
                <a:ea typeface="腾祥铚谦钢笔简" panose="01010104010101010101" pitchFamily="2" charset="-122"/>
              </a:rPr>
              <a:t>居民个人取得前款第一项至第四项所得（以下称综合所得），</a:t>
            </a:r>
            <a:r>
              <a:rPr lang="zh-CN" altLang="en-US" sz="2400" dirty="0">
                <a:solidFill>
                  <a:schemeClr val="bg1"/>
                </a:solidFill>
                <a:latin typeface="腾祥铚谦钢笔简" panose="01010104010101010101" pitchFamily="2" charset="-122"/>
                <a:ea typeface="腾祥铚谦钢笔简" panose="01010104010101010101" pitchFamily="2" charset="-122"/>
              </a:rPr>
              <a:t>按纳税年度合并计算个人所得税；</a:t>
            </a:r>
            <a:r>
              <a:rPr lang="zh-CN" altLang="en-US" sz="2400" b="1" dirty="0">
                <a:solidFill>
                  <a:schemeClr val="bg1"/>
                </a:solidFill>
                <a:latin typeface="腾祥铚谦钢笔简" panose="01010104010101010101" pitchFamily="2" charset="-122"/>
                <a:ea typeface="腾祥铚谦钢笔简" panose="01010104010101010101" pitchFamily="2" charset="-122"/>
              </a:rPr>
              <a:t>非居民个人</a:t>
            </a:r>
            <a:r>
              <a:rPr lang="zh-CN" altLang="en-US" sz="2400" dirty="0">
                <a:solidFill>
                  <a:schemeClr val="bg1"/>
                </a:solidFill>
                <a:latin typeface="腾祥铚谦钢笔简" panose="01010104010101010101" pitchFamily="2" charset="-122"/>
                <a:ea typeface="腾祥铚谦钢笔简" panose="01010104010101010101" pitchFamily="2" charset="-122"/>
              </a:rPr>
              <a:t>取得前款第一项至第四项所得，</a:t>
            </a:r>
            <a:r>
              <a:rPr lang="zh-CN" altLang="en-US" sz="2400" b="1" dirty="0">
                <a:solidFill>
                  <a:schemeClr val="bg1"/>
                </a:solidFill>
                <a:latin typeface="腾祥铚谦钢笔简" panose="01010104010101010101" pitchFamily="2" charset="-122"/>
                <a:ea typeface="腾祥铚谦钢笔简" panose="01010104010101010101" pitchFamily="2" charset="-122"/>
              </a:rPr>
              <a:t>按月或者按次分项计算个人所得税</a:t>
            </a:r>
            <a:r>
              <a:rPr lang="zh-CN" altLang="en-US" sz="2400" dirty="0">
                <a:solidFill>
                  <a:schemeClr val="bg1"/>
                </a:solidFill>
                <a:latin typeface="腾祥铚谦钢笔简" panose="01010104010101010101" pitchFamily="2" charset="-122"/>
                <a:ea typeface="腾祥铚谦钢笔简" panose="01010104010101010101" pitchFamily="2" charset="-122"/>
              </a:rPr>
              <a:t>。纳税人取得前款第五项至第九项所得，依照本法规定分别计算个人所得税。</a:t>
            </a:r>
          </a:p>
        </p:txBody>
      </p:sp>
      <p:sp>
        <p:nvSpPr>
          <p:cNvPr id="3" name="TextBox 2"/>
          <p:cNvSpPr txBox="1"/>
          <p:nvPr/>
        </p:nvSpPr>
        <p:spPr>
          <a:xfrm>
            <a:off x="-213360" y="289560"/>
            <a:ext cx="3642360" cy="646331"/>
          </a:xfrm>
          <a:prstGeom prst="rect">
            <a:avLst/>
          </a:prstGeom>
          <a:noFill/>
        </p:spPr>
        <p:txBody>
          <a:bodyPr wrap="square" rtlCol="0">
            <a:spAutoFit/>
          </a:bodyPr>
          <a:lstStyle/>
          <a:p>
            <a:pPr algn="ctr"/>
            <a:r>
              <a:rPr lang="zh-CN" altLang="en-US" sz="3600" b="1" dirty="0">
                <a:solidFill>
                  <a:schemeClr val="bg1"/>
                </a:solidFill>
                <a:latin typeface="腾祥铚谦钢笔简" panose="01010104010101010101" pitchFamily="2" charset="-122"/>
                <a:ea typeface="腾祥铚谦钢笔简" panose="01010104010101010101" pitchFamily="2" charset="-122"/>
              </a:rPr>
              <a:t>征税范围</a:t>
            </a:r>
          </a:p>
        </p:txBody>
      </p:sp>
      <p:grpSp>
        <p:nvGrpSpPr>
          <p:cNvPr id="6" name="组合 5"/>
          <p:cNvGrpSpPr/>
          <p:nvPr/>
        </p:nvGrpSpPr>
        <p:grpSpPr>
          <a:xfrm>
            <a:off x="1356360" y="1539240"/>
            <a:ext cx="5707380" cy="1463040"/>
            <a:chOff x="1356360" y="1539240"/>
            <a:chExt cx="5707380" cy="1463040"/>
          </a:xfrm>
        </p:grpSpPr>
        <p:sp>
          <p:nvSpPr>
            <p:cNvPr id="4" name="矩形 3"/>
            <p:cNvSpPr/>
            <p:nvPr/>
          </p:nvSpPr>
          <p:spPr bwMode="auto">
            <a:xfrm>
              <a:off x="1356360" y="1539240"/>
              <a:ext cx="4069080" cy="1463040"/>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sp>
          <p:nvSpPr>
            <p:cNvPr id="5" name="右箭头 4"/>
            <p:cNvSpPr/>
            <p:nvPr/>
          </p:nvSpPr>
          <p:spPr bwMode="auto">
            <a:xfrm>
              <a:off x="5417820" y="1920240"/>
              <a:ext cx="1645920" cy="701040"/>
            </a:xfrm>
            <a:prstGeom prst="rightArrow">
              <a:avLst>
                <a:gd name="adj1" fmla="val 50000"/>
                <a:gd name="adj2" fmla="val 46774"/>
              </a:avLst>
            </a:prstGeom>
            <a:no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grpSp>
      <p:sp>
        <p:nvSpPr>
          <p:cNvPr id="7" name="TextBox 6"/>
          <p:cNvSpPr txBox="1"/>
          <p:nvPr/>
        </p:nvSpPr>
        <p:spPr>
          <a:xfrm>
            <a:off x="6827520" y="1938605"/>
            <a:ext cx="3017520" cy="646331"/>
          </a:xfrm>
          <a:prstGeom prst="rect">
            <a:avLst/>
          </a:prstGeom>
          <a:noFill/>
        </p:spPr>
        <p:txBody>
          <a:bodyPr wrap="square" rtlCol="0">
            <a:spAutoFit/>
          </a:bodyPr>
          <a:lstStyle/>
          <a:p>
            <a:pPr algn="ctr"/>
            <a:r>
              <a:rPr lang="zh-CN" altLang="en-US" sz="3600" b="1" dirty="0" smtClean="0">
                <a:solidFill>
                  <a:schemeClr val="bg1"/>
                </a:solidFill>
                <a:latin typeface="腾祥铚谦钢笔简" panose="01010104010101010101" pitchFamily="2" charset="-122"/>
                <a:ea typeface="腾祥铚谦钢笔简" panose="01010104010101010101" pitchFamily="2" charset="-122"/>
              </a:rPr>
              <a:t>综合所得</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19509428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822960"/>
            <a:ext cx="11292840" cy="4616648"/>
          </a:xfrm>
          <a:prstGeom prst="rect">
            <a:avLst/>
          </a:prstGeom>
        </p:spPr>
        <p:txBody>
          <a:bodyPr wrap="square">
            <a:spAutoFit/>
          </a:bodyPr>
          <a:lstStyle/>
          <a:p>
            <a:pPr indent="457200">
              <a:lnSpc>
                <a:spcPct val="150000"/>
              </a:lnSpc>
            </a:pPr>
            <a:r>
              <a:rPr lang="zh-CN" altLang="en-US" sz="2800" dirty="0">
                <a:solidFill>
                  <a:schemeClr val="bg1"/>
                </a:solidFill>
                <a:latin typeface="华文新魏" panose="02010800040101010101" pitchFamily="2" charset="-122"/>
                <a:ea typeface="华文新魏" panose="02010800040101010101" pitchFamily="2" charset="-122"/>
              </a:rPr>
              <a:t>第三条 个人所得税的税率：</a:t>
            </a:r>
          </a:p>
          <a:p>
            <a:pPr indent="457200">
              <a:lnSpc>
                <a:spcPct val="150000"/>
              </a:lnSpc>
            </a:pPr>
            <a:r>
              <a:rPr lang="zh-CN" altLang="en-US" sz="2800" dirty="0">
                <a:solidFill>
                  <a:schemeClr val="bg1"/>
                </a:solidFill>
                <a:latin typeface="华文新魏" panose="02010800040101010101" pitchFamily="2" charset="-122"/>
                <a:ea typeface="华文新魏" panose="02010800040101010101" pitchFamily="2" charset="-122"/>
              </a:rPr>
              <a:t>（一）综合所得，适用</a:t>
            </a:r>
            <a:r>
              <a:rPr lang="zh-CN" altLang="en-US" sz="2800" b="1" u="sng" dirty="0">
                <a:solidFill>
                  <a:schemeClr val="bg1"/>
                </a:solidFill>
                <a:latin typeface="华文新魏" panose="02010800040101010101" pitchFamily="2" charset="-122"/>
                <a:ea typeface="华文新魏" panose="02010800040101010101" pitchFamily="2" charset="-122"/>
              </a:rPr>
              <a:t>百分之三至百分之四十五</a:t>
            </a:r>
            <a:r>
              <a:rPr lang="zh-CN" altLang="en-US" sz="2800" dirty="0">
                <a:solidFill>
                  <a:schemeClr val="bg1"/>
                </a:solidFill>
                <a:latin typeface="华文新魏" panose="02010800040101010101" pitchFamily="2" charset="-122"/>
                <a:ea typeface="华文新魏" panose="02010800040101010101" pitchFamily="2" charset="-122"/>
              </a:rPr>
              <a:t>的超额累进税率（税率表附后）；</a:t>
            </a:r>
          </a:p>
          <a:p>
            <a:pPr indent="457200">
              <a:lnSpc>
                <a:spcPct val="150000"/>
              </a:lnSpc>
            </a:pPr>
            <a:r>
              <a:rPr lang="zh-CN" altLang="en-US" sz="2800" dirty="0">
                <a:solidFill>
                  <a:schemeClr val="bg1"/>
                </a:solidFill>
                <a:latin typeface="华文新魏" panose="02010800040101010101" pitchFamily="2" charset="-122"/>
                <a:ea typeface="华文新魏" panose="02010800040101010101" pitchFamily="2" charset="-122"/>
              </a:rPr>
              <a:t>（二）经营所得，适用</a:t>
            </a:r>
            <a:r>
              <a:rPr lang="zh-CN" altLang="en-US" sz="2800" b="1" u="sng" dirty="0">
                <a:solidFill>
                  <a:schemeClr val="bg1"/>
                </a:solidFill>
                <a:latin typeface="华文新魏" panose="02010800040101010101" pitchFamily="2" charset="-122"/>
                <a:ea typeface="华文新魏" panose="02010800040101010101" pitchFamily="2" charset="-122"/>
              </a:rPr>
              <a:t>百分之五至百分之三十五</a:t>
            </a:r>
            <a:r>
              <a:rPr lang="zh-CN" altLang="en-US" sz="2800" dirty="0">
                <a:solidFill>
                  <a:schemeClr val="bg1"/>
                </a:solidFill>
                <a:latin typeface="华文新魏" panose="02010800040101010101" pitchFamily="2" charset="-122"/>
                <a:ea typeface="华文新魏" panose="02010800040101010101" pitchFamily="2" charset="-122"/>
              </a:rPr>
              <a:t>的超额累进税率（税率表附后）；</a:t>
            </a:r>
          </a:p>
          <a:p>
            <a:pPr indent="457200">
              <a:lnSpc>
                <a:spcPct val="150000"/>
              </a:lnSpc>
            </a:pPr>
            <a:r>
              <a:rPr lang="zh-CN" altLang="en-US" sz="2800" dirty="0">
                <a:solidFill>
                  <a:schemeClr val="bg1"/>
                </a:solidFill>
                <a:latin typeface="华文新魏" panose="02010800040101010101" pitchFamily="2" charset="-122"/>
                <a:ea typeface="华文新魏" panose="02010800040101010101" pitchFamily="2" charset="-122"/>
              </a:rPr>
              <a:t>（三）利息、股息、红利所得，财产租赁所得，财产转让所得和偶然所得，适用比例税率，税率为</a:t>
            </a:r>
            <a:r>
              <a:rPr lang="zh-CN" altLang="en-US" sz="2800" b="1" u="sng" dirty="0">
                <a:solidFill>
                  <a:schemeClr val="bg1"/>
                </a:solidFill>
                <a:latin typeface="华文新魏" panose="02010800040101010101" pitchFamily="2" charset="-122"/>
                <a:ea typeface="华文新魏" panose="02010800040101010101" pitchFamily="2" charset="-122"/>
              </a:rPr>
              <a:t>百分之二十</a:t>
            </a:r>
            <a:r>
              <a:rPr lang="zh-CN" altLang="en-US" sz="2800" dirty="0">
                <a:solidFill>
                  <a:schemeClr val="bg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59539919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16320331"/>
              </p:ext>
            </p:extLst>
          </p:nvPr>
        </p:nvGraphicFramePr>
        <p:xfrm>
          <a:off x="1188720" y="1569720"/>
          <a:ext cx="9814561" cy="3676226"/>
        </p:xfrm>
        <a:graphic>
          <a:graphicData uri="http://schemas.openxmlformats.org/drawingml/2006/table">
            <a:tbl>
              <a:tblPr firstRow="1" bandRow="1">
                <a:tableStyleId>{5C22544A-7EE6-4342-B048-85BDC9FD1C3A}</a:tableStyleId>
              </a:tblPr>
              <a:tblGrid>
                <a:gridCol w="1631671"/>
                <a:gridCol w="5226254"/>
                <a:gridCol w="2956636"/>
              </a:tblGrid>
              <a:tr h="475826">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级数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全年应纳税所得额</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税率（％）</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不超过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36000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36000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144000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144000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420000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420000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660000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6</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660000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960000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7</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960000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bl>
          </a:graphicData>
        </a:graphic>
      </p:graphicFrame>
      <p:sp>
        <p:nvSpPr>
          <p:cNvPr id="3" name="TextBox 2"/>
          <p:cNvSpPr txBox="1"/>
          <p:nvPr/>
        </p:nvSpPr>
        <p:spPr>
          <a:xfrm>
            <a:off x="2773680" y="533398"/>
            <a:ext cx="6644640" cy="954107"/>
          </a:xfrm>
          <a:prstGeom prst="rect">
            <a:avLst/>
          </a:prstGeom>
          <a:noFill/>
        </p:spPr>
        <p:txBody>
          <a:bodyPr wrap="square" rtlCol="0">
            <a:spAutoFit/>
          </a:bodyPr>
          <a:lstStyle/>
          <a:p>
            <a:pPr algn="ctr"/>
            <a:r>
              <a:rPr lang="zh-CN" altLang="en-US" sz="2800" b="1" dirty="0">
                <a:solidFill>
                  <a:schemeClr val="bg1"/>
                </a:solidFill>
                <a:latin typeface="腾祥铚谦钢笔简" panose="01010104010101010101" pitchFamily="2" charset="-122"/>
                <a:ea typeface="腾祥铚谦钢笔简" panose="01010104010101010101" pitchFamily="2" charset="-122"/>
              </a:rPr>
              <a:t>个人所得税税率表一</a:t>
            </a:r>
          </a:p>
          <a:p>
            <a:pPr algn="ctr"/>
            <a:r>
              <a:rPr lang="zh-CN" altLang="en-US" sz="2800" b="1" dirty="0">
                <a:solidFill>
                  <a:schemeClr val="bg1"/>
                </a:solidFill>
                <a:latin typeface="腾祥铚谦钢笔简" panose="01010104010101010101" pitchFamily="2" charset="-122"/>
                <a:ea typeface="腾祥铚谦钢笔简" panose="01010104010101010101" pitchFamily="2" charset="-122"/>
              </a:rPr>
              <a:t>（综合所得适用）</a:t>
            </a:r>
          </a:p>
        </p:txBody>
      </p:sp>
      <p:sp>
        <p:nvSpPr>
          <p:cNvPr id="4" name="矩形 3"/>
          <p:cNvSpPr/>
          <p:nvPr/>
        </p:nvSpPr>
        <p:spPr>
          <a:xfrm>
            <a:off x="312420" y="5396747"/>
            <a:ext cx="11567160" cy="1200329"/>
          </a:xfrm>
          <a:prstGeom prst="rect">
            <a:avLst/>
          </a:prstGeom>
        </p:spPr>
        <p:txBody>
          <a:bodyPr wrap="square">
            <a:spAutoFit/>
          </a:bodyPr>
          <a:lstStyle/>
          <a:p>
            <a:r>
              <a:rPr lang="zh-CN" altLang="en-US" dirty="0">
                <a:solidFill>
                  <a:schemeClr val="bg1"/>
                </a:solidFill>
                <a:latin typeface="腾祥铚谦钢笔简" panose="01010104010101010101" pitchFamily="2" charset="-122"/>
                <a:ea typeface="腾祥铚谦钢笔简" panose="01010104010101010101" pitchFamily="2" charset="-122"/>
              </a:rPr>
              <a:t>（注</a:t>
            </a:r>
            <a:r>
              <a:rPr lang="en-US" altLang="zh-CN" dirty="0">
                <a:solidFill>
                  <a:schemeClr val="bg1"/>
                </a:solidFill>
                <a:latin typeface="腾祥铚谦钢笔简" panose="01010104010101010101" pitchFamily="2" charset="-122"/>
                <a:ea typeface="腾祥铚谦钢笔简" panose="01010104010101010101" pitchFamily="2" charset="-122"/>
              </a:rPr>
              <a:t>1:</a:t>
            </a:r>
            <a:r>
              <a:rPr lang="zh-CN" altLang="en-US" dirty="0">
                <a:solidFill>
                  <a:schemeClr val="bg1"/>
                </a:solidFill>
                <a:latin typeface="腾祥铚谦钢笔简" panose="01010104010101010101" pitchFamily="2" charset="-122"/>
                <a:ea typeface="腾祥铚谦钢笔简" panose="01010104010101010101" pitchFamily="2" charset="-122"/>
              </a:rPr>
              <a:t>本表所称全年应纳税所得额是指依照本法第六条的规定，居民个人取得综合所得以每一纳税年度收入额减除费用六万元以及专项扣除、专项附加扣除和依法确定的其他扣除后的余额。</a:t>
            </a:r>
          </a:p>
          <a:p>
            <a:r>
              <a:rPr lang="zh-CN" altLang="en-US" dirty="0">
                <a:solidFill>
                  <a:schemeClr val="bg1"/>
                </a:solidFill>
                <a:latin typeface="腾祥铚谦钢笔简" panose="01010104010101010101" pitchFamily="2" charset="-122"/>
                <a:ea typeface="腾祥铚谦钢笔简" panose="01010104010101010101" pitchFamily="2" charset="-122"/>
              </a:rPr>
              <a:t>注</a:t>
            </a:r>
            <a:r>
              <a:rPr lang="en-US" altLang="zh-CN" dirty="0">
                <a:solidFill>
                  <a:schemeClr val="bg1"/>
                </a:solidFill>
                <a:latin typeface="腾祥铚谦钢笔简" panose="01010104010101010101" pitchFamily="2" charset="-122"/>
                <a:ea typeface="腾祥铚谦钢笔简" panose="01010104010101010101" pitchFamily="2" charset="-122"/>
              </a:rPr>
              <a:t>2:</a:t>
            </a:r>
            <a:r>
              <a:rPr lang="zh-CN" altLang="en-US" dirty="0">
                <a:solidFill>
                  <a:schemeClr val="bg1"/>
                </a:solidFill>
                <a:latin typeface="腾祥铚谦钢笔简" panose="01010104010101010101" pitchFamily="2" charset="-122"/>
                <a:ea typeface="腾祥铚谦钢笔简" panose="01010104010101010101" pitchFamily="2" charset="-122"/>
              </a:rPr>
              <a:t>非居民个人取得工资、薪金所得，劳务报酬所得，稿酬所得和特许权使用费所得，依照本表按月换算后计算应纳税额。）</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79070"/>
            <a:ext cx="9334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9428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000"/>
                                        <p:tgtEl>
                                          <p:spTgt spid="1026"/>
                                        </p:tgtEl>
                                      </p:cBhvr>
                                    </p:animEffect>
                                    <p:anim calcmode="lin" valueType="num">
                                      <p:cBhvr>
                                        <p:cTn id="19" dur="1000" fill="hold"/>
                                        <p:tgtEl>
                                          <p:spTgt spid="1026"/>
                                        </p:tgtEl>
                                        <p:attrNameLst>
                                          <p:attrName>ppt_x</p:attrName>
                                        </p:attrNameLst>
                                      </p:cBhvr>
                                      <p:tavLst>
                                        <p:tav tm="0">
                                          <p:val>
                                            <p:strVal val="#ppt_x"/>
                                          </p:val>
                                        </p:tav>
                                        <p:tav tm="100000">
                                          <p:val>
                                            <p:strVal val="#ppt_x"/>
                                          </p:val>
                                        </p:tav>
                                      </p:tavLst>
                                    </p:anim>
                                    <p:anim calcmode="lin" valueType="num">
                                      <p:cBhvr>
                                        <p:cTn id="2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574114060"/>
              </p:ext>
            </p:extLst>
          </p:nvPr>
        </p:nvGraphicFramePr>
        <p:xfrm>
          <a:off x="1188720" y="1981200"/>
          <a:ext cx="9814561" cy="2761826"/>
        </p:xfrm>
        <a:graphic>
          <a:graphicData uri="http://schemas.openxmlformats.org/drawingml/2006/table">
            <a:tbl>
              <a:tblPr firstRow="1" bandRow="1">
                <a:tableStyleId>{5C22544A-7EE6-4342-B048-85BDC9FD1C3A}</a:tableStyleId>
              </a:tblPr>
              <a:tblGrid>
                <a:gridCol w="1631671"/>
                <a:gridCol w="5226254"/>
                <a:gridCol w="2956636"/>
              </a:tblGrid>
              <a:tr h="475826">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级数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全年应纳税所得额</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税率（％）</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不超过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r h="370840">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oFill/>
                  </a:tcPr>
                </a:tc>
              </a:tr>
            </a:tbl>
          </a:graphicData>
        </a:graphic>
      </p:graphicFrame>
      <p:sp>
        <p:nvSpPr>
          <p:cNvPr id="3" name="TextBox 2"/>
          <p:cNvSpPr txBox="1"/>
          <p:nvPr/>
        </p:nvSpPr>
        <p:spPr>
          <a:xfrm>
            <a:off x="2773680" y="670558"/>
            <a:ext cx="6644640" cy="954107"/>
          </a:xfrm>
          <a:prstGeom prst="rect">
            <a:avLst/>
          </a:prstGeom>
          <a:noFill/>
        </p:spPr>
        <p:txBody>
          <a:bodyPr wrap="square" rtlCol="0">
            <a:spAutoFit/>
          </a:bodyPr>
          <a:lstStyle/>
          <a:p>
            <a:pPr algn="ctr"/>
            <a:r>
              <a:rPr lang="zh-CN" altLang="zh-CN" sz="2800" b="1" dirty="0">
                <a:solidFill>
                  <a:schemeClr val="bg1"/>
                </a:solidFill>
                <a:latin typeface="腾祥铚谦钢笔简" panose="01010104010101010101" pitchFamily="2" charset="-122"/>
                <a:ea typeface="腾祥铚谦钢笔简" panose="01010104010101010101" pitchFamily="2" charset="-122"/>
              </a:rPr>
              <a:t>个人所得税税率表二</a:t>
            </a:r>
          </a:p>
          <a:p>
            <a:pPr algn="ctr"/>
            <a:r>
              <a:rPr lang="zh-CN" altLang="zh-CN" sz="2800" b="1" dirty="0">
                <a:solidFill>
                  <a:schemeClr val="bg1"/>
                </a:solidFill>
                <a:latin typeface="腾祥铚谦钢笔简" panose="01010104010101010101" pitchFamily="2" charset="-122"/>
                <a:ea typeface="腾祥铚谦钢笔简" panose="01010104010101010101" pitchFamily="2" charset="-122"/>
              </a:rPr>
              <a:t>（经营所得适用）</a:t>
            </a:r>
          </a:p>
        </p:txBody>
      </p:sp>
      <p:sp>
        <p:nvSpPr>
          <p:cNvPr id="4" name="矩形 3"/>
          <p:cNvSpPr/>
          <p:nvPr/>
        </p:nvSpPr>
        <p:spPr>
          <a:xfrm>
            <a:off x="312420" y="5229107"/>
            <a:ext cx="11567160" cy="830997"/>
          </a:xfrm>
          <a:prstGeom prst="rect">
            <a:avLst/>
          </a:prstGeom>
        </p:spPr>
        <p:txBody>
          <a:bodyPr wrap="square">
            <a:spAutoFit/>
          </a:bodyPr>
          <a:lstStyle/>
          <a:p>
            <a:r>
              <a:rPr lang="zh-CN" altLang="zh-CN" sz="2400" dirty="0">
                <a:solidFill>
                  <a:schemeClr val="bg1"/>
                </a:solidFill>
                <a:latin typeface="腾祥铚谦钢笔简" panose="01010104010101010101" pitchFamily="2" charset="-122"/>
                <a:ea typeface="腾祥铚谦钢笔简" panose="01010104010101010101" pitchFamily="2" charset="-122"/>
              </a:rPr>
              <a:t>（注</a:t>
            </a:r>
            <a:r>
              <a:rPr lang="en-US" altLang="zh-CN" sz="2400" dirty="0">
                <a:solidFill>
                  <a:schemeClr val="bg1"/>
                </a:solidFill>
                <a:latin typeface="腾祥铚谦钢笔简" panose="01010104010101010101" pitchFamily="2" charset="-122"/>
                <a:ea typeface="腾祥铚谦钢笔简" panose="01010104010101010101" pitchFamily="2" charset="-122"/>
              </a:rPr>
              <a:t>:</a:t>
            </a:r>
            <a:r>
              <a:rPr lang="zh-CN" altLang="zh-CN" sz="2400" dirty="0">
                <a:solidFill>
                  <a:schemeClr val="bg1"/>
                </a:solidFill>
                <a:latin typeface="腾祥铚谦钢笔简" panose="01010104010101010101" pitchFamily="2" charset="-122"/>
                <a:ea typeface="腾祥铚谦钢笔简" panose="01010104010101010101" pitchFamily="2" charset="-122"/>
              </a:rPr>
              <a:t>本表所称全年应纳税所得额是指依照本法第六条的规定，以每一纳税年度的收入总额减除成本、费用以及损失后的余额。）</a:t>
            </a:r>
          </a:p>
        </p:txBody>
      </p:sp>
    </p:spTree>
    <p:extLst>
      <p:ext uri="{BB962C8B-B14F-4D97-AF65-F5344CB8AC3E}">
        <p14:creationId xmlns:p14="http://schemas.microsoft.com/office/powerpoint/2010/main" val="30459159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6280" y="1255604"/>
            <a:ext cx="10424160" cy="5016758"/>
          </a:xfrm>
          <a:prstGeom prst="rect">
            <a:avLst/>
          </a:prstGeom>
        </p:spPr>
        <p:txBody>
          <a:bodyPr wrap="square">
            <a:spAutoFit/>
          </a:bodyPr>
          <a:lstStyle/>
          <a:p>
            <a:r>
              <a:rPr lang="zh-CN" altLang="en-US" sz="2000" dirty="0" smtClean="0">
                <a:solidFill>
                  <a:schemeClr val="bg1"/>
                </a:solidFill>
                <a:latin typeface="腾祥铚谦钢笔简" panose="01010104010101010101" pitchFamily="2" charset="-122"/>
                <a:ea typeface="腾祥铚谦钢笔简" panose="01010104010101010101" pitchFamily="2" charset="-122"/>
              </a:rPr>
              <a:t>第四条 下列</a:t>
            </a:r>
            <a:r>
              <a:rPr lang="zh-CN" altLang="en-US" sz="2000" dirty="0">
                <a:solidFill>
                  <a:schemeClr val="bg1"/>
                </a:solidFill>
                <a:latin typeface="腾祥铚谦钢笔简" panose="01010104010101010101" pitchFamily="2" charset="-122"/>
                <a:ea typeface="腾祥铚谦钢笔简" panose="01010104010101010101" pitchFamily="2" charset="-122"/>
              </a:rPr>
              <a:t>各项个人所得，免征个人所得税：</a:t>
            </a:r>
          </a:p>
          <a:p>
            <a:pPr indent="457200">
              <a:spcBef>
                <a:spcPts val="1200"/>
              </a:spcBef>
            </a:pPr>
            <a:r>
              <a:rPr lang="zh-CN" altLang="en-US" sz="2000" dirty="0">
                <a:solidFill>
                  <a:schemeClr val="bg1"/>
                </a:solidFill>
                <a:latin typeface="腾祥铚谦钢笔简" panose="01010104010101010101" pitchFamily="2" charset="-122"/>
                <a:ea typeface="腾祥铚谦钢笔简" panose="01010104010101010101" pitchFamily="2" charset="-122"/>
              </a:rPr>
              <a:t>一、省级人民政府、国务院部委和中国人民解放军军以上单位，以及外国组织、国际组织颁发的科学、教育、技术、文化、卫生、体育、环境保护等方面的奖金；</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二、国债和国家发行的金融债券利息；</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三、按照国家统一规定发给的补贴、津贴；</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四、福利费、抚恤金、救济金；</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五、保险赔款；</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六、军人的转业费、复员费、退役金；</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七、按照国家统一规定发给干部、职工的安家费、退职费、基本养老金或者退休费、离休费、离休生活补助费；</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八、依照有关法律规定应予免税的各国驻华使馆、领事馆的外交代表、领事官员和其他人员的所得；</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九、中国政府参加的国际公约、签订的协议中规定免税的所得；</a:t>
            </a:r>
          </a:p>
          <a:p>
            <a:pPr indent="457200"/>
            <a:r>
              <a:rPr lang="zh-CN" altLang="en-US" sz="2000" dirty="0">
                <a:solidFill>
                  <a:schemeClr val="bg1"/>
                </a:solidFill>
                <a:latin typeface="腾祥铚谦钢笔简" panose="01010104010101010101" pitchFamily="2" charset="-122"/>
                <a:ea typeface="腾祥铚谦钢笔简" panose="01010104010101010101" pitchFamily="2" charset="-122"/>
              </a:rPr>
              <a:t>十、国务院规定的其他免税所得。</a:t>
            </a:r>
          </a:p>
          <a:p>
            <a:pPr>
              <a:spcBef>
                <a:spcPts val="1200"/>
              </a:spcBef>
            </a:pPr>
            <a:r>
              <a:rPr lang="zh-CN" altLang="en-US" sz="2000" dirty="0">
                <a:solidFill>
                  <a:schemeClr val="bg1"/>
                </a:solidFill>
                <a:latin typeface="腾祥铚谦钢笔简" panose="01010104010101010101" pitchFamily="2" charset="-122"/>
                <a:ea typeface="腾祥铚谦钢笔简" panose="01010104010101010101" pitchFamily="2" charset="-122"/>
              </a:rPr>
              <a:t>前款第十项免税规定，由国务院报全国人民代表大会常务委员会备案。</a:t>
            </a:r>
          </a:p>
        </p:txBody>
      </p:sp>
      <p:sp>
        <p:nvSpPr>
          <p:cNvPr id="3" name="TextBox 2"/>
          <p:cNvSpPr txBox="1"/>
          <p:nvPr/>
        </p:nvSpPr>
        <p:spPr>
          <a:xfrm>
            <a:off x="350520" y="317212"/>
            <a:ext cx="4145280" cy="646331"/>
          </a:xfrm>
          <a:prstGeom prst="rect">
            <a:avLst/>
          </a:prstGeom>
          <a:noFill/>
        </p:spPr>
        <p:txBody>
          <a:bodyPr wrap="square" rtlCol="0">
            <a:spAutoFit/>
          </a:bodyPr>
          <a:lstStyle/>
          <a:p>
            <a:r>
              <a:rPr lang="zh-CN" altLang="en-US" sz="3600" b="1" dirty="0" smtClean="0">
                <a:solidFill>
                  <a:schemeClr val="bg1"/>
                </a:solidFill>
                <a:latin typeface="腾祥铚谦钢笔简" panose="01010104010101010101" pitchFamily="2" charset="-122"/>
                <a:ea typeface="腾祥铚谦钢笔简" panose="01010104010101010101" pitchFamily="2" charset="-122"/>
              </a:rPr>
              <a:t>免征范围</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16876812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2480" y="1377018"/>
            <a:ext cx="10530840" cy="2862322"/>
          </a:xfrm>
          <a:prstGeom prst="rect">
            <a:avLst/>
          </a:prstGeom>
        </p:spPr>
        <p:txBody>
          <a:bodyPr wrap="square">
            <a:spAutoFit/>
          </a:bodyPr>
          <a:lstStyle/>
          <a:p>
            <a:pPr>
              <a:lnSpc>
                <a:spcPct val="150000"/>
              </a:lnSpc>
            </a:pPr>
            <a:r>
              <a:rPr lang="zh-CN" altLang="en-US" sz="2400" dirty="0" smtClean="0">
                <a:solidFill>
                  <a:schemeClr val="bg1"/>
                </a:solidFill>
                <a:latin typeface="腾祥铚谦钢笔简" panose="01010104010101010101" pitchFamily="2" charset="-122"/>
                <a:ea typeface="腾祥铚谦钢笔简" panose="01010104010101010101" pitchFamily="2" charset="-122"/>
              </a:rPr>
              <a:t>第五条 有</a:t>
            </a:r>
            <a:r>
              <a:rPr lang="zh-CN" altLang="en-US" sz="2400" dirty="0">
                <a:solidFill>
                  <a:schemeClr val="bg1"/>
                </a:solidFill>
                <a:latin typeface="腾祥铚谦钢笔简" panose="01010104010101010101" pitchFamily="2" charset="-122"/>
                <a:ea typeface="腾祥铚谦钢笔简" panose="01010104010101010101" pitchFamily="2" charset="-122"/>
              </a:rPr>
              <a:t>下列情形之一的，可以减征个人所得税，具体幅度和期限，由省、自治区、直辖市人民政府规定，并报同级人民代表大会常务委员会备案：</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（一）残疾、孤老人员和烈属的所得；</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（二）因自然灾害遭受重大损失的。</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国务院可以规定其他减税情形，报全国人民代表大会常务委员会备案。</a:t>
            </a:r>
          </a:p>
        </p:txBody>
      </p:sp>
      <p:sp>
        <p:nvSpPr>
          <p:cNvPr id="4" name="TextBox 3"/>
          <p:cNvSpPr txBox="1"/>
          <p:nvPr/>
        </p:nvSpPr>
        <p:spPr>
          <a:xfrm>
            <a:off x="563880" y="350520"/>
            <a:ext cx="2255520" cy="707886"/>
          </a:xfrm>
          <a:prstGeom prst="rect">
            <a:avLst/>
          </a:prstGeom>
          <a:noFill/>
        </p:spPr>
        <p:txBody>
          <a:bodyPr wrap="square" rtlCol="0">
            <a:spAutoFit/>
          </a:bodyPr>
          <a:lstStyle/>
          <a:p>
            <a:r>
              <a:rPr lang="zh-CN" altLang="en-US" sz="3600" b="1" dirty="0" smtClean="0">
                <a:solidFill>
                  <a:schemeClr val="bg1"/>
                </a:solidFill>
                <a:latin typeface="腾祥铚谦钢笔简" panose="01010104010101010101" pitchFamily="2" charset="-122"/>
                <a:ea typeface="腾祥铚谦钢笔简" panose="01010104010101010101" pitchFamily="2" charset="-122"/>
              </a:rPr>
              <a:t>减征</a:t>
            </a:r>
            <a:r>
              <a:rPr lang="zh-CN" altLang="en-US" sz="4000" b="1" dirty="0" smtClean="0">
                <a:solidFill>
                  <a:schemeClr val="bg1"/>
                </a:solidFill>
                <a:latin typeface="腾祥铚谦钢笔简" panose="01010104010101010101" pitchFamily="2" charset="-122"/>
                <a:ea typeface="腾祥铚谦钢笔简" panose="01010104010101010101" pitchFamily="2" charset="-122"/>
              </a:rPr>
              <a:t>范围</a:t>
            </a:r>
            <a:endParaRPr lang="zh-CN" altLang="en-US" sz="4000" b="1" dirty="0">
              <a:solidFill>
                <a:schemeClr val="bg1"/>
              </a:solidFill>
              <a:latin typeface="腾祥铚谦钢笔简" panose="01010104010101010101" pitchFamily="2" charset="-122"/>
              <a:ea typeface="腾祥铚谦钢笔简" panose="01010104010101010101" pitchFamily="2" charset="-122"/>
            </a:endParaRPr>
          </a:p>
        </p:txBody>
      </p:sp>
      <p:pic>
        <p:nvPicPr>
          <p:cNvPr id="368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840" y="4690406"/>
            <a:ext cx="2514600" cy="16961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8"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80560" y="4639635"/>
            <a:ext cx="2255520" cy="174695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90364" y="4639635"/>
            <a:ext cx="2543008" cy="16961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24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36867"/>
                                        </p:tgtEl>
                                        <p:attrNameLst>
                                          <p:attrName>style.visibility</p:attrName>
                                        </p:attrNameLst>
                                      </p:cBhvr>
                                      <p:to>
                                        <p:strVal val="visible"/>
                                      </p:to>
                                    </p:set>
                                    <p:animEffect transition="in" filter="fade">
                                      <p:cBhvr>
                                        <p:cTn id="10" dur="1000"/>
                                        <p:tgtEl>
                                          <p:spTgt spid="36867"/>
                                        </p:tgtEl>
                                      </p:cBhvr>
                                    </p:animEffect>
                                    <p:anim calcmode="lin" valueType="num">
                                      <p:cBhvr>
                                        <p:cTn id="11" dur="1000" fill="hold"/>
                                        <p:tgtEl>
                                          <p:spTgt spid="36867"/>
                                        </p:tgtEl>
                                        <p:attrNameLst>
                                          <p:attrName>ppt_x</p:attrName>
                                        </p:attrNameLst>
                                      </p:cBhvr>
                                      <p:tavLst>
                                        <p:tav tm="0">
                                          <p:val>
                                            <p:strVal val="#ppt_x"/>
                                          </p:val>
                                        </p:tav>
                                        <p:tav tm="100000">
                                          <p:val>
                                            <p:strVal val="#ppt_x"/>
                                          </p:val>
                                        </p:tav>
                                      </p:tavLst>
                                    </p:anim>
                                    <p:anim calcmode="lin" valueType="num">
                                      <p:cBhvr>
                                        <p:cTn id="12" dur="1000" fill="hold"/>
                                        <p:tgtEl>
                                          <p:spTgt spid="3686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868"/>
                                        </p:tgtEl>
                                        <p:attrNameLst>
                                          <p:attrName>style.visibility</p:attrName>
                                        </p:attrNameLst>
                                      </p:cBhvr>
                                      <p:to>
                                        <p:strVal val="visible"/>
                                      </p:to>
                                    </p:set>
                                    <p:animEffect transition="in" filter="fade">
                                      <p:cBhvr>
                                        <p:cTn id="15" dur="1000"/>
                                        <p:tgtEl>
                                          <p:spTgt spid="36868"/>
                                        </p:tgtEl>
                                      </p:cBhvr>
                                    </p:animEffect>
                                    <p:anim calcmode="lin" valueType="num">
                                      <p:cBhvr>
                                        <p:cTn id="16" dur="1000" fill="hold"/>
                                        <p:tgtEl>
                                          <p:spTgt spid="36868"/>
                                        </p:tgtEl>
                                        <p:attrNameLst>
                                          <p:attrName>ppt_x</p:attrName>
                                        </p:attrNameLst>
                                      </p:cBhvr>
                                      <p:tavLst>
                                        <p:tav tm="0">
                                          <p:val>
                                            <p:strVal val="#ppt_x"/>
                                          </p:val>
                                        </p:tav>
                                        <p:tav tm="100000">
                                          <p:val>
                                            <p:strVal val="#ppt_x"/>
                                          </p:val>
                                        </p:tav>
                                      </p:tavLst>
                                    </p:anim>
                                    <p:anim calcmode="lin" valueType="num">
                                      <p:cBhvr>
                                        <p:cTn id="17" dur="1000" fill="hold"/>
                                        <p:tgtEl>
                                          <p:spTgt spid="3686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869"/>
                                        </p:tgtEl>
                                        <p:attrNameLst>
                                          <p:attrName>style.visibility</p:attrName>
                                        </p:attrNameLst>
                                      </p:cBhvr>
                                      <p:to>
                                        <p:strVal val="visible"/>
                                      </p:to>
                                    </p:set>
                                    <p:animEffect transition="in" filter="fade">
                                      <p:cBhvr>
                                        <p:cTn id="20" dur="1000"/>
                                        <p:tgtEl>
                                          <p:spTgt spid="36869"/>
                                        </p:tgtEl>
                                      </p:cBhvr>
                                    </p:animEffect>
                                    <p:anim calcmode="lin" valueType="num">
                                      <p:cBhvr>
                                        <p:cTn id="21" dur="1000" fill="hold"/>
                                        <p:tgtEl>
                                          <p:spTgt spid="36869"/>
                                        </p:tgtEl>
                                        <p:attrNameLst>
                                          <p:attrName>ppt_x</p:attrName>
                                        </p:attrNameLst>
                                      </p:cBhvr>
                                      <p:tavLst>
                                        <p:tav tm="0">
                                          <p:val>
                                            <p:strVal val="#ppt_x"/>
                                          </p:val>
                                        </p:tav>
                                        <p:tav tm="100000">
                                          <p:val>
                                            <p:strVal val="#ppt_x"/>
                                          </p:val>
                                        </p:tav>
                                      </p:tavLst>
                                    </p:anim>
                                    <p:anim calcmode="lin" valueType="num">
                                      <p:cBhvr>
                                        <p:cTn id="22" dur="1000" fill="hold"/>
                                        <p:tgtEl>
                                          <p:spTgt spid="368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0"/>
          <p:cNvSpPr>
            <a:spLocks noChangeArrowheads="1"/>
          </p:cNvSpPr>
          <p:nvPr/>
        </p:nvSpPr>
        <p:spPr bwMode="auto">
          <a:xfrm>
            <a:off x="439738" y="303213"/>
            <a:ext cx="3883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itchFamily="34" charset="0"/>
              </a:defRPr>
            </a:lvl1pPr>
            <a:lvl2pPr marL="742950" indent="-285750">
              <a:lnSpc>
                <a:spcPct val="90000"/>
              </a:lnSpc>
              <a:spcBef>
                <a:spcPts val="500"/>
              </a:spcBef>
              <a:buChar char="•"/>
              <a:defRPr sz="2400">
                <a:solidFill>
                  <a:schemeClr val="tx1"/>
                </a:solidFill>
                <a:latin typeface="Calibri" pitchFamily="34" charset="0"/>
              </a:defRPr>
            </a:lvl2pPr>
            <a:lvl3pPr marL="1143000" indent="-228600">
              <a:lnSpc>
                <a:spcPct val="90000"/>
              </a:lnSpc>
              <a:spcBef>
                <a:spcPts val="500"/>
              </a:spcBef>
              <a:buChar char="•"/>
              <a:defRPr sz="2000">
                <a:solidFill>
                  <a:schemeClr val="tx1"/>
                </a:solidFill>
                <a:latin typeface="Calibri" pitchFamily="34" charset="0"/>
              </a:defRPr>
            </a:lvl3pPr>
            <a:lvl4pPr marL="1600200" indent="-228600">
              <a:lnSpc>
                <a:spcPct val="90000"/>
              </a:lnSpc>
              <a:spcBef>
                <a:spcPts val="500"/>
              </a:spcBef>
              <a:buChar char="•"/>
              <a:defRPr>
                <a:solidFill>
                  <a:schemeClr val="tx1"/>
                </a:solidFill>
                <a:latin typeface="Calibri" pitchFamily="34" charset="0"/>
              </a:defRPr>
            </a:lvl4pPr>
            <a:lvl5pPr marL="2057400" indent="-228600">
              <a:lnSpc>
                <a:spcPct val="90000"/>
              </a:lnSpc>
              <a:spcBef>
                <a:spcPts val="500"/>
              </a:spcBef>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a:lnSpc>
                <a:spcPct val="100000"/>
              </a:lnSpc>
              <a:spcBef>
                <a:spcPct val="0"/>
              </a:spcBef>
              <a:buFont typeface="Arial" pitchFamily="34" charset="0"/>
              <a:buNone/>
            </a:pPr>
            <a:r>
              <a:rPr lang="zh-CN" altLang="en-US" dirty="0" smtClean="0">
                <a:solidFill>
                  <a:srgbClr val="F2F2F2"/>
                </a:solidFill>
                <a:latin typeface="华文行楷" panose="02010800040101010101" pitchFamily="2" charset="-122"/>
                <a:ea typeface="华文行楷" panose="02010800040101010101" pitchFamily="2" charset="-122"/>
              </a:rPr>
              <a:t>个人所得税修正案</a:t>
            </a:r>
            <a:endParaRPr lang="zh-CN" altLang="en-US" dirty="0">
              <a:solidFill>
                <a:srgbClr val="F2F2F2"/>
              </a:solidFill>
              <a:latin typeface="华文行楷" panose="02010800040101010101" pitchFamily="2" charset="-122"/>
              <a:ea typeface="华文行楷" panose="02010800040101010101" pitchFamily="2" charset="-122"/>
            </a:endParaRPr>
          </a:p>
        </p:txBody>
      </p:sp>
      <p:sp>
        <p:nvSpPr>
          <p:cNvPr id="15363" name="AutoShape 1"/>
          <p:cNvSpPr>
            <a:spLocks noChangeArrowheads="1"/>
          </p:cNvSpPr>
          <p:nvPr/>
        </p:nvSpPr>
        <p:spPr bwMode="auto">
          <a:xfrm>
            <a:off x="6391275" y="1484313"/>
            <a:ext cx="2757488" cy="695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lnSpc>
                <a:spcPct val="90000"/>
              </a:lnSpc>
              <a:spcBef>
                <a:spcPts val="1000"/>
              </a:spcBef>
              <a:buChar char="•"/>
              <a:defRPr sz="2800">
                <a:solidFill>
                  <a:schemeClr val="tx1"/>
                </a:solidFill>
                <a:latin typeface="Calibri" pitchFamily="34" charset="0"/>
              </a:defRPr>
            </a:lvl1pPr>
            <a:lvl2pPr marL="742950" indent="-285750">
              <a:lnSpc>
                <a:spcPct val="90000"/>
              </a:lnSpc>
              <a:spcBef>
                <a:spcPts val="500"/>
              </a:spcBef>
              <a:buChar char="•"/>
              <a:defRPr sz="2400">
                <a:solidFill>
                  <a:schemeClr val="tx1"/>
                </a:solidFill>
                <a:latin typeface="Calibri" pitchFamily="34" charset="0"/>
              </a:defRPr>
            </a:lvl2pPr>
            <a:lvl3pPr marL="1143000" indent="-228600">
              <a:lnSpc>
                <a:spcPct val="90000"/>
              </a:lnSpc>
              <a:spcBef>
                <a:spcPts val="500"/>
              </a:spcBef>
              <a:buChar char="•"/>
              <a:defRPr sz="2000">
                <a:solidFill>
                  <a:schemeClr val="tx1"/>
                </a:solidFill>
                <a:latin typeface="Calibri" pitchFamily="34" charset="0"/>
              </a:defRPr>
            </a:lvl3pPr>
            <a:lvl4pPr marL="1600200" indent="-228600">
              <a:lnSpc>
                <a:spcPct val="90000"/>
              </a:lnSpc>
              <a:spcBef>
                <a:spcPts val="500"/>
              </a:spcBef>
              <a:buChar char="•"/>
              <a:defRPr>
                <a:solidFill>
                  <a:schemeClr val="tx1"/>
                </a:solidFill>
                <a:latin typeface="Calibri" pitchFamily="34" charset="0"/>
              </a:defRPr>
            </a:lvl4pPr>
            <a:lvl5pPr marL="2057400" indent="-228600">
              <a:lnSpc>
                <a:spcPct val="90000"/>
              </a:lnSpc>
              <a:spcBef>
                <a:spcPts val="500"/>
              </a:spcBef>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a:lnSpc>
                <a:spcPct val="100000"/>
              </a:lnSpc>
              <a:spcBef>
                <a:spcPct val="0"/>
              </a:spcBef>
              <a:buFont typeface="Arial" pitchFamily="34" charset="0"/>
              <a:buNone/>
            </a:pPr>
            <a:r>
              <a:rPr lang="zh-CN" altLang="en-US" sz="3200" b="1" dirty="0" smtClean="0">
                <a:solidFill>
                  <a:srgbClr val="F2F2F2"/>
                </a:solidFill>
                <a:latin typeface="腾祥铚谦钢笔简" panose="01010104010101010101" pitchFamily="2" charset="-122"/>
                <a:ea typeface="腾祥铚谦钢笔简" panose="01010104010101010101" pitchFamily="2" charset="-122"/>
                <a:sym typeface="微软雅黑" pitchFamily="34" charset="-122"/>
              </a:rPr>
              <a:t>相关名词解释</a:t>
            </a:r>
            <a:endParaRPr lang="zh-CN" altLang="en-US" sz="1100" b="1" dirty="0">
              <a:solidFill>
                <a:srgbClr val="F2F2F2"/>
              </a:solidFill>
              <a:latin typeface="腾祥铚谦钢笔简" panose="01010104010101010101" pitchFamily="2" charset="-122"/>
              <a:ea typeface="腾祥铚谦钢笔简" panose="01010104010101010101" pitchFamily="2" charset="-122"/>
              <a:sym typeface="Calibri" pitchFamily="34" charset="0"/>
            </a:endParaRPr>
          </a:p>
        </p:txBody>
      </p:sp>
      <p:sp>
        <p:nvSpPr>
          <p:cNvPr id="15364" name="AutoShape 1"/>
          <p:cNvSpPr>
            <a:spLocks noChangeArrowheads="1"/>
          </p:cNvSpPr>
          <p:nvPr/>
        </p:nvSpPr>
        <p:spPr bwMode="auto">
          <a:xfrm>
            <a:off x="6391275" y="2660650"/>
            <a:ext cx="2757488" cy="695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lvl1pPr>
              <a:lnSpc>
                <a:spcPct val="90000"/>
              </a:lnSpc>
              <a:spcBef>
                <a:spcPts val="1000"/>
              </a:spcBef>
              <a:buChar char="•"/>
              <a:defRPr sz="2800">
                <a:solidFill>
                  <a:schemeClr val="tx1"/>
                </a:solidFill>
                <a:latin typeface="Calibri" pitchFamily="34" charset="0"/>
              </a:defRPr>
            </a:lvl1pPr>
            <a:lvl2pPr marL="742950" indent="-285750">
              <a:lnSpc>
                <a:spcPct val="90000"/>
              </a:lnSpc>
              <a:spcBef>
                <a:spcPts val="500"/>
              </a:spcBef>
              <a:buChar char="•"/>
              <a:defRPr sz="2400">
                <a:solidFill>
                  <a:schemeClr val="tx1"/>
                </a:solidFill>
                <a:latin typeface="Calibri" pitchFamily="34" charset="0"/>
              </a:defRPr>
            </a:lvl2pPr>
            <a:lvl3pPr marL="1143000" indent="-228600">
              <a:lnSpc>
                <a:spcPct val="90000"/>
              </a:lnSpc>
              <a:spcBef>
                <a:spcPts val="500"/>
              </a:spcBef>
              <a:buChar char="•"/>
              <a:defRPr sz="2000">
                <a:solidFill>
                  <a:schemeClr val="tx1"/>
                </a:solidFill>
                <a:latin typeface="Calibri" pitchFamily="34" charset="0"/>
              </a:defRPr>
            </a:lvl3pPr>
            <a:lvl4pPr marL="1600200" indent="-228600">
              <a:lnSpc>
                <a:spcPct val="90000"/>
              </a:lnSpc>
              <a:spcBef>
                <a:spcPts val="500"/>
              </a:spcBef>
              <a:buChar char="•"/>
              <a:defRPr>
                <a:solidFill>
                  <a:schemeClr val="tx1"/>
                </a:solidFill>
                <a:latin typeface="Calibri" pitchFamily="34" charset="0"/>
              </a:defRPr>
            </a:lvl4pPr>
            <a:lvl5pPr marL="2057400" indent="-228600">
              <a:lnSpc>
                <a:spcPct val="90000"/>
              </a:lnSpc>
              <a:spcBef>
                <a:spcPts val="500"/>
              </a:spcBef>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a:lnSpc>
                <a:spcPct val="100000"/>
              </a:lnSpc>
              <a:spcBef>
                <a:spcPct val="0"/>
              </a:spcBef>
              <a:buFont typeface="Arial" pitchFamily="34" charset="0"/>
              <a:buNone/>
            </a:pPr>
            <a:r>
              <a:rPr lang="zh-CN" altLang="en-US" sz="3200" b="1" dirty="0" smtClean="0">
                <a:solidFill>
                  <a:srgbClr val="F2F2F2"/>
                </a:solidFill>
                <a:latin typeface="腾祥铚谦钢笔简" panose="01010104010101010101" pitchFamily="2" charset="-122"/>
                <a:ea typeface="腾祥铚谦钢笔简" panose="01010104010101010101" pitchFamily="2" charset="-122"/>
                <a:sym typeface="微软雅黑" pitchFamily="34" charset="-122"/>
              </a:rPr>
              <a:t>税目、税率</a:t>
            </a:r>
            <a:endParaRPr lang="zh-CN" altLang="en-US" sz="1100" b="1" dirty="0">
              <a:solidFill>
                <a:srgbClr val="F2F2F2"/>
              </a:solidFill>
              <a:latin typeface="腾祥铚谦钢笔简" panose="01010104010101010101" pitchFamily="2" charset="-122"/>
              <a:ea typeface="腾祥铚谦钢笔简" panose="01010104010101010101" pitchFamily="2" charset="-122"/>
              <a:sym typeface="Calibri" pitchFamily="34" charset="0"/>
            </a:endParaRPr>
          </a:p>
        </p:txBody>
      </p:sp>
      <p:sp>
        <p:nvSpPr>
          <p:cNvPr id="15365" name="AutoShape 1"/>
          <p:cNvSpPr>
            <a:spLocks noChangeArrowheads="1"/>
          </p:cNvSpPr>
          <p:nvPr/>
        </p:nvSpPr>
        <p:spPr bwMode="auto">
          <a:xfrm>
            <a:off x="6391274" y="3838575"/>
            <a:ext cx="3728086" cy="695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zh-CN" altLang="en-US" sz="3200" b="1" dirty="0">
                <a:solidFill>
                  <a:srgbClr val="F2F2F2"/>
                </a:solidFill>
                <a:latin typeface="腾祥铚谦钢笔简" panose="01010104010101010101" pitchFamily="2" charset="-122"/>
                <a:ea typeface="腾祥铚谦钢笔简" panose="01010104010101010101" pitchFamily="2" charset="-122"/>
                <a:sym typeface="微软雅黑" pitchFamily="34" charset="-122"/>
              </a:rPr>
              <a:t>应纳税所得额的计算</a:t>
            </a:r>
            <a:endParaRPr lang="zh-CN" altLang="en-US" sz="3200" b="1" dirty="0">
              <a:solidFill>
                <a:srgbClr val="F2F2F2"/>
              </a:solidFill>
              <a:latin typeface="腾祥铚谦钢笔简" panose="01010104010101010101" pitchFamily="2" charset="-122"/>
              <a:ea typeface="腾祥铚谦钢笔简" panose="01010104010101010101" pitchFamily="2" charset="-122"/>
              <a:sym typeface="Calibri" pitchFamily="34" charset="0"/>
            </a:endParaRPr>
          </a:p>
        </p:txBody>
      </p:sp>
      <p:sp>
        <p:nvSpPr>
          <p:cNvPr id="15366" name="AutoShape 1"/>
          <p:cNvSpPr>
            <a:spLocks noChangeArrowheads="1"/>
          </p:cNvSpPr>
          <p:nvPr/>
        </p:nvSpPr>
        <p:spPr bwMode="auto">
          <a:xfrm>
            <a:off x="6391275" y="5014913"/>
            <a:ext cx="2757488" cy="695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19" tIns="45719" rIns="45719" bIns="45719" anchor="ctr"/>
          <a:lstStyle/>
          <a:p>
            <a:pPr eaLnBrk="1"/>
            <a:r>
              <a:rPr lang="zh-CN" altLang="en-US" sz="3200" b="1" dirty="0">
                <a:solidFill>
                  <a:srgbClr val="F2F2F2"/>
                </a:solidFill>
                <a:latin typeface="腾祥铚谦钢笔简" panose="01010104010101010101" pitchFamily="2" charset="-122"/>
                <a:ea typeface="腾祥铚谦钢笔简" panose="01010104010101010101" pitchFamily="2" charset="-122"/>
                <a:sym typeface="微软雅黑" pitchFamily="34" charset="-122"/>
              </a:rPr>
              <a:t>征收管理</a:t>
            </a:r>
            <a:endParaRPr lang="zh-CN" altLang="en-US" sz="3200" b="1" dirty="0">
              <a:solidFill>
                <a:srgbClr val="F2F2F2"/>
              </a:solidFill>
              <a:latin typeface="腾祥铚谦钢笔简" panose="01010104010101010101" pitchFamily="2" charset="-122"/>
              <a:ea typeface="腾祥铚谦钢笔简" panose="01010104010101010101" pitchFamily="2" charset="-122"/>
              <a:sym typeface="Calibri" pitchFamily="34" charset="0"/>
            </a:endParaRPr>
          </a:p>
        </p:txBody>
      </p:sp>
      <p:sp>
        <p:nvSpPr>
          <p:cNvPr id="15367" name="矩形 27"/>
          <p:cNvSpPr>
            <a:spLocks noChangeArrowheads="1"/>
          </p:cNvSpPr>
          <p:nvPr/>
        </p:nvSpPr>
        <p:spPr bwMode="auto">
          <a:xfrm>
            <a:off x="1996896" y="2130425"/>
            <a:ext cx="1200329"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Char char="•"/>
              <a:defRPr sz="2800">
                <a:solidFill>
                  <a:schemeClr val="tx1"/>
                </a:solidFill>
                <a:latin typeface="Calibri" pitchFamily="34" charset="0"/>
              </a:defRPr>
            </a:lvl1pPr>
            <a:lvl2pPr marL="742950" indent="-285750">
              <a:lnSpc>
                <a:spcPct val="90000"/>
              </a:lnSpc>
              <a:spcBef>
                <a:spcPts val="500"/>
              </a:spcBef>
              <a:buChar char="•"/>
              <a:defRPr sz="2400">
                <a:solidFill>
                  <a:schemeClr val="tx1"/>
                </a:solidFill>
                <a:latin typeface="Calibri" pitchFamily="34" charset="0"/>
              </a:defRPr>
            </a:lvl2pPr>
            <a:lvl3pPr marL="1143000" indent="-228600">
              <a:lnSpc>
                <a:spcPct val="90000"/>
              </a:lnSpc>
              <a:spcBef>
                <a:spcPts val="500"/>
              </a:spcBef>
              <a:buChar char="•"/>
              <a:defRPr sz="2000">
                <a:solidFill>
                  <a:schemeClr val="tx1"/>
                </a:solidFill>
                <a:latin typeface="Calibri" pitchFamily="34" charset="0"/>
              </a:defRPr>
            </a:lvl3pPr>
            <a:lvl4pPr marL="1600200" indent="-228600">
              <a:lnSpc>
                <a:spcPct val="90000"/>
              </a:lnSpc>
              <a:spcBef>
                <a:spcPts val="500"/>
              </a:spcBef>
              <a:buChar char="•"/>
              <a:defRPr>
                <a:solidFill>
                  <a:schemeClr val="tx1"/>
                </a:solidFill>
                <a:latin typeface="Calibri" pitchFamily="34" charset="0"/>
              </a:defRPr>
            </a:lvl4pPr>
            <a:lvl5pPr marL="2057400" indent="-228600">
              <a:lnSpc>
                <a:spcPct val="90000"/>
              </a:lnSpc>
              <a:spcBef>
                <a:spcPts val="500"/>
              </a:spcBef>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algn="ctr">
              <a:lnSpc>
                <a:spcPct val="100000"/>
              </a:lnSpc>
              <a:spcBef>
                <a:spcPct val="0"/>
              </a:spcBef>
              <a:buFont typeface="Arial" pitchFamily="34" charset="0"/>
              <a:buNone/>
            </a:pPr>
            <a:r>
              <a:rPr lang="zh-CN" altLang="en-US" sz="4800" b="1" dirty="0">
                <a:solidFill>
                  <a:srgbClr val="F2F2F2"/>
                </a:solidFill>
                <a:latin typeface="腾祥铚谦钢笔简" panose="01010104010101010101" pitchFamily="2" charset="-122"/>
                <a:ea typeface="腾祥铚谦钢笔简" panose="01010104010101010101" pitchFamily="2" charset="-122"/>
              </a:rPr>
              <a:t>目录</a:t>
            </a:r>
            <a:endParaRPr lang="en-US" altLang="zh-CN" sz="4800" b="1" dirty="0">
              <a:solidFill>
                <a:srgbClr val="F2F2F2"/>
              </a:solidFill>
              <a:latin typeface="腾祥铚谦钢笔简" panose="01010104010101010101" pitchFamily="2" charset="-122"/>
              <a:ea typeface="腾祥铚谦钢笔简" panose="01010104010101010101" pitchFamily="2" charset="-122"/>
            </a:endParaRPr>
          </a:p>
          <a:p>
            <a:pPr algn="ctr">
              <a:lnSpc>
                <a:spcPct val="100000"/>
              </a:lnSpc>
              <a:spcBef>
                <a:spcPct val="0"/>
              </a:spcBef>
              <a:buFont typeface="Arial" pitchFamily="34" charset="0"/>
              <a:buNone/>
            </a:pPr>
            <a:r>
              <a:rPr lang="en-US" altLang="zh-CN" sz="1800" b="1" dirty="0">
                <a:solidFill>
                  <a:srgbClr val="F2F2F2"/>
                </a:solidFill>
                <a:latin typeface="腾祥铚谦钢笔简" panose="01010104010101010101" pitchFamily="2" charset="-122"/>
                <a:ea typeface="腾祥铚谦钢笔简" panose="01010104010101010101" pitchFamily="2" charset="-122"/>
              </a:rPr>
              <a:t>CONTENTS</a:t>
            </a:r>
          </a:p>
        </p:txBody>
      </p:sp>
      <p:grpSp>
        <p:nvGrpSpPr>
          <p:cNvPr id="15368" name="Group 8"/>
          <p:cNvGrpSpPr>
            <a:grpSpLocks/>
          </p:cNvGrpSpPr>
          <p:nvPr/>
        </p:nvGrpSpPr>
        <p:grpSpPr bwMode="auto">
          <a:xfrm>
            <a:off x="5233988" y="5005388"/>
            <a:ext cx="806450" cy="792162"/>
            <a:chOff x="0" y="0"/>
            <a:chExt cx="252413" cy="247650"/>
          </a:xfrm>
        </p:grpSpPr>
        <p:sp>
          <p:nvSpPr>
            <p:cNvPr id="15369" name="Freeform 2950"/>
            <p:cNvSpPr>
              <a:spLocks noEditPoints="1"/>
            </p:cNvSpPr>
            <p:nvPr/>
          </p:nvSpPr>
          <p:spPr bwMode="auto">
            <a:xfrm>
              <a:off x="76200" y="71438"/>
              <a:ext cx="106363" cy="106362"/>
            </a:xfrm>
            <a:custGeom>
              <a:avLst/>
              <a:gdLst>
                <a:gd name="T0" fmla="*/ 17 w 18"/>
                <a:gd name="T1" fmla="*/ 13 h 18"/>
                <a:gd name="T2" fmla="*/ 18 w 18"/>
                <a:gd name="T3" fmla="*/ 9 h 18"/>
                <a:gd name="T4" fmla="*/ 17 w 18"/>
                <a:gd name="T5" fmla="*/ 4 h 18"/>
                <a:gd name="T6" fmla="*/ 14 w 18"/>
                <a:gd name="T7" fmla="*/ 1 h 18"/>
                <a:gd name="T8" fmla="*/ 8 w 18"/>
                <a:gd name="T9" fmla="*/ 0 h 18"/>
                <a:gd name="T10" fmla="*/ 8 w 18"/>
                <a:gd name="T11" fmla="*/ 0 h 18"/>
                <a:gd name="T12" fmla="*/ 8 w 18"/>
                <a:gd name="T13" fmla="*/ 0 h 18"/>
                <a:gd name="T14" fmla="*/ 7 w 18"/>
                <a:gd name="T15" fmla="*/ 0 h 18"/>
                <a:gd name="T16" fmla="*/ 7 w 18"/>
                <a:gd name="T17" fmla="*/ 0 h 18"/>
                <a:gd name="T18" fmla="*/ 7 w 18"/>
                <a:gd name="T19" fmla="*/ 0 h 18"/>
                <a:gd name="T20" fmla="*/ 7 w 18"/>
                <a:gd name="T21" fmla="*/ 0 h 18"/>
                <a:gd name="T22" fmla="*/ 4 w 18"/>
                <a:gd name="T23" fmla="*/ 2 h 18"/>
                <a:gd name="T24" fmla="*/ 2 w 18"/>
                <a:gd name="T25" fmla="*/ 3 h 18"/>
                <a:gd name="T26" fmla="*/ 1 w 18"/>
                <a:gd name="T27" fmla="*/ 6 h 18"/>
                <a:gd name="T28" fmla="*/ 1 w 18"/>
                <a:gd name="T29" fmla="*/ 5 h 18"/>
                <a:gd name="T30" fmla="*/ 1 w 18"/>
                <a:gd name="T31" fmla="*/ 5 h 18"/>
                <a:gd name="T32" fmla="*/ 0 w 18"/>
                <a:gd name="T33" fmla="*/ 5 h 18"/>
                <a:gd name="T34" fmla="*/ 1 w 18"/>
                <a:gd name="T35" fmla="*/ 5 h 18"/>
                <a:gd name="T36" fmla="*/ 0 w 18"/>
                <a:gd name="T37" fmla="*/ 6 h 18"/>
                <a:gd name="T38" fmla="*/ 0 w 18"/>
                <a:gd name="T39" fmla="*/ 7 h 18"/>
                <a:gd name="T40" fmla="*/ 0 w 18"/>
                <a:gd name="T41" fmla="*/ 9 h 18"/>
                <a:gd name="T42" fmla="*/ 0 w 18"/>
                <a:gd name="T43" fmla="*/ 9 h 18"/>
                <a:gd name="T44" fmla="*/ 0 w 18"/>
                <a:gd name="T45" fmla="*/ 9 h 18"/>
                <a:gd name="T46" fmla="*/ 0 w 18"/>
                <a:gd name="T47" fmla="*/ 10 h 18"/>
                <a:gd name="T48" fmla="*/ 1 w 18"/>
                <a:gd name="T49" fmla="*/ 12 h 18"/>
                <a:gd name="T50" fmla="*/ 1 w 18"/>
                <a:gd name="T51" fmla="*/ 13 h 18"/>
                <a:gd name="T52" fmla="*/ 3 w 18"/>
                <a:gd name="T53" fmla="*/ 14 h 18"/>
                <a:gd name="T54" fmla="*/ 3 w 18"/>
                <a:gd name="T55" fmla="*/ 14 h 18"/>
                <a:gd name="T56" fmla="*/ 3 w 18"/>
                <a:gd name="T57" fmla="*/ 15 h 18"/>
                <a:gd name="T58" fmla="*/ 3 w 18"/>
                <a:gd name="T59" fmla="*/ 15 h 18"/>
                <a:gd name="T60" fmla="*/ 3 w 18"/>
                <a:gd name="T61" fmla="*/ 15 h 18"/>
                <a:gd name="T62" fmla="*/ 8 w 18"/>
                <a:gd name="T63" fmla="*/ 17 h 18"/>
                <a:gd name="T64" fmla="*/ 10 w 18"/>
                <a:gd name="T65" fmla="*/ 17 h 18"/>
                <a:gd name="T66" fmla="*/ 11 w 18"/>
                <a:gd name="T67" fmla="*/ 17 h 18"/>
                <a:gd name="T68" fmla="*/ 13 w 18"/>
                <a:gd name="T69" fmla="*/ 16 h 18"/>
                <a:gd name="T70" fmla="*/ 13 w 18"/>
                <a:gd name="T71" fmla="*/ 16 h 18"/>
                <a:gd name="T72" fmla="*/ 17 w 18"/>
                <a:gd name="T73" fmla="*/ 13 h 18"/>
                <a:gd name="T74" fmla="*/ 8 w 18"/>
                <a:gd name="T75" fmla="*/ 1 h 18"/>
                <a:gd name="T76" fmla="*/ 8 w 18"/>
                <a:gd name="T77" fmla="*/ 1 h 18"/>
                <a:gd name="T78" fmla="*/ 4 w 18"/>
                <a:gd name="T79" fmla="*/ 14 h 18"/>
                <a:gd name="T80" fmla="*/ 4 w 18"/>
                <a:gd name="T81" fmla="*/ 14 h 18"/>
                <a:gd name="T82" fmla="*/ 2 w 18"/>
                <a:gd name="T83" fmla="*/ 13 h 18"/>
                <a:gd name="T84" fmla="*/ 1 w 18"/>
                <a:gd name="T85" fmla="*/ 9 h 18"/>
                <a:gd name="T86" fmla="*/ 1 w 18"/>
                <a:gd name="T87" fmla="*/ 8 h 18"/>
                <a:gd name="T88" fmla="*/ 1 w 18"/>
                <a:gd name="T89" fmla="*/ 8 h 18"/>
                <a:gd name="T90" fmla="*/ 1 w 18"/>
                <a:gd name="T91" fmla="*/ 7 h 18"/>
                <a:gd name="T92" fmla="*/ 2 w 18"/>
                <a:gd name="T93" fmla="*/ 4 h 18"/>
                <a:gd name="T94" fmla="*/ 3 w 18"/>
                <a:gd name="T95" fmla="*/ 4 h 18"/>
                <a:gd name="T96" fmla="*/ 5 w 18"/>
                <a:gd name="T97" fmla="*/ 2 h 18"/>
                <a:gd name="T98" fmla="*/ 4 w 18"/>
                <a:gd name="T99" fmla="*/ 2 h 18"/>
                <a:gd name="T100" fmla="*/ 6 w 18"/>
                <a:gd name="T101" fmla="*/ 2 h 18"/>
                <a:gd name="T102" fmla="*/ 10 w 18"/>
                <a:gd name="T103" fmla="*/ 1 h 18"/>
                <a:gd name="T104" fmla="*/ 14 w 18"/>
                <a:gd name="T105" fmla="*/ 3 h 18"/>
                <a:gd name="T106" fmla="*/ 16 w 18"/>
                <a:gd name="T107" fmla="*/ 7 h 18"/>
                <a:gd name="T108" fmla="*/ 14 w 18"/>
                <a:gd name="T109" fmla="*/ 14 h 18"/>
                <a:gd name="T110" fmla="*/ 4 w 18"/>
                <a:gd name="T111"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8">
                  <a:moveTo>
                    <a:pt x="17" y="13"/>
                  </a:moveTo>
                  <a:cubicBezTo>
                    <a:pt x="17" y="13"/>
                    <a:pt x="18" y="10"/>
                    <a:pt x="18" y="9"/>
                  </a:cubicBezTo>
                  <a:cubicBezTo>
                    <a:pt x="17" y="8"/>
                    <a:pt x="18" y="5"/>
                    <a:pt x="17" y="4"/>
                  </a:cubicBezTo>
                  <a:cubicBezTo>
                    <a:pt x="16" y="3"/>
                    <a:pt x="15" y="2"/>
                    <a:pt x="14" y="1"/>
                  </a:cubicBezTo>
                  <a:cubicBezTo>
                    <a:pt x="12" y="0"/>
                    <a:pt x="10" y="1"/>
                    <a:pt x="8" y="0"/>
                  </a:cubicBezTo>
                  <a:cubicBezTo>
                    <a:pt x="8" y="0"/>
                    <a:pt x="8" y="0"/>
                    <a:pt x="8" y="0"/>
                  </a:cubicBezTo>
                  <a:cubicBezTo>
                    <a:pt x="8" y="0"/>
                    <a:pt x="8" y="0"/>
                    <a:pt x="8" y="0"/>
                  </a:cubicBezTo>
                  <a:cubicBezTo>
                    <a:pt x="8" y="0"/>
                    <a:pt x="7" y="0"/>
                    <a:pt x="7" y="0"/>
                  </a:cubicBezTo>
                  <a:cubicBezTo>
                    <a:pt x="7" y="0"/>
                    <a:pt x="7" y="0"/>
                    <a:pt x="7" y="0"/>
                  </a:cubicBezTo>
                  <a:cubicBezTo>
                    <a:pt x="7" y="0"/>
                    <a:pt x="7" y="0"/>
                    <a:pt x="7" y="0"/>
                  </a:cubicBezTo>
                  <a:cubicBezTo>
                    <a:pt x="7" y="0"/>
                    <a:pt x="7" y="1"/>
                    <a:pt x="7" y="0"/>
                  </a:cubicBezTo>
                  <a:cubicBezTo>
                    <a:pt x="7" y="1"/>
                    <a:pt x="5" y="1"/>
                    <a:pt x="4" y="2"/>
                  </a:cubicBezTo>
                  <a:cubicBezTo>
                    <a:pt x="3" y="2"/>
                    <a:pt x="3" y="3"/>
                    <a:pt x="2" y="3"/>
                  </a:cubicBezTo>
                  <a:cubicBezTo>
                    <a:pt x="1" y="4"/>
                    <a:pt x="1" y="5"/>
                    <a:pt x="1" y="6"/>
                  </a:cubicBezTo>
                  <a:cubicBezTo>
                    <a:pt x="1" y="6"/>
                    <a:pt x="1" y="5"/>
                    <a:pt x="1" y="5"/>
                  </a:cubicBezTo>
                  <a:cubicBezTo>
                    <a:pt x="1" y="5"/>
                    <a:pt x="1" y="5"/>
                    <a:pt x="1" y="5"/>
                  </a:cubicBezTo>
                  <a:cubicBezTo>
                    <a:pt x="1" y="5"/>
                    <a:pt x="1" y="5"/>
                    <a:pt x="0" y="5"/>
                  </a:cubicBezTo>
                  <a:cubicBezTo>
                    <a:pt x="0" y="5"/>
                    <a:pt x="1" y="5"/>
                    <a:pt x="1" y="5"/>
                  </a:cubicBezTo>
                  <a:cubicBezTo>
                    <a:pt x="0" y="5"/>
                    <a:pt x="0" y="6"/>
                    <a:pt x="0" y="6"/>
                  </a:cubicBezTo>
                  <a:cubicBezTo>
                    <a:pt x="0" y="7"/>
                    <a:pt x="0" y="7"/>
                    <a:pt x="0" y="7"/>
                  </a:cubicBezTo>
                  <a:cubicBezTo>
                    <a:pt x="0" y="8"/>
                    <a:pt x="0" y="8"/>
                    <a:pt x="0" y="9"/>
                  </a:cubicBezTo>
                  <a:cubicBezTo>
                    <a:pt x="0" y="9"/>
                    <a:pt x="0" y="9"/>
                    <a:pt x="0" y="9"/>
                  </a:cubicBezTo>
                  <a:cubicBezTo>
                    <a:pt x="0" y="9"/>
                    <a:pt x="0" y="9"/>
                    <a:pt x="0" y="9"/>
                  </a:cubicBezTo>
                  <a:cubicBezTo>
                    <a:pt x="0" y="9"/>
                    <a:pt x="0" y="9"/>
                    <a:pt x="0" y="10"/>
                  </a:cubicBezTo>
                  <a:cubicBezTo>
                    <a:pt x="0" y="10"/>
                    <a:pt x="1" y="12"/>
                    <a:pt x="1" y="12"/>
                  </a:cubicBezTo>
                  <a:cubicBezTo>
                    <a:pt x="1" y="12"/>
                    <a:pt x="1" y="13"/>
                    <a:pt x="1" y="13"/>
                  </a:cubicBezTo>
                  <a:cubicBezTo>
                    <a:pt x="2" y="14"/>
                    <a:pt x="2" y="14"/>
                    <a:pt x="3" y="14"/>
                  </a:cubicBezTo>
                  <a:cubicBezTo>
                    <a:pt x="2" y="14"/>
                    <a:pt x="2" y="14"/>
                    <a:pt x="3" y="14"/>
                  </a:cubicBezTo>
                  <a:cubicBezTo>
                    <a:pt x="3" y="14"/>
                    <a:pt x="3" y="14"/>
                    <a:pt x="3" y="15"/>
                  </a:cubicBezTo>
                  <a:cubicBezTo>
                    <a:pt x="3" y="15"/>
                    <a:pt x="3" y="15"/>
                    <a:pt x="3" y="15"/>
                  </a:cubicBezTo>
                  <a:cubicBezTo>
                    <a:pt x="3" y="15"/>
                    <a:pt x="3" y="15"/>
                    <a:pt x="3" y="15"/>
                  </a:cubicBezTo>
                  <a:cubicBezTo>
                    <a:pt x="3" y="16"/>
                    <a:pt x="7" y="16"/>
                    <a:pt x="8" y="17"/>
                  </a:cubicBezTo>
                  <a:cubicBezTo>
                    <a:pt x="9" y="17"/>
                    <a:pt x="9" y="17"/>
                    <a:pt x="10" y="17"/>
                  </a:cubicBezTo>
                  <a:cubicBezTo>
                    <a:pt x="11" y="16"/>
                    <a:pt x="12" y="17"/>
                    <a:pt x="11" y="17"/>
                  </a:cubicBezTo>
                  <a:cubicBezTo>
                    <a:pt x="12" y="18"/>
                    <a:pt x="13" y="14"/>
                    <a:pt x="13" y="16"/>
                  </a:cubicBezTo>
                  <a:cubicBezTo>
                    <a:pt x="13" y="16"/>
                    <a:pt x="13" y="16"/>
                    <a:pt x="13" y="16"/>
                  </a:cubicBezTo>
                  <a:cubicBezTo>
                    <a:pt x="13" y="15"/>
                    <a:pt x="16" y="14"/>
                    <a:pt x="17" y="13"/>
                  </a:cubicBezTo>
                  <a:close/>
                  <a:moveTo>
                    <a:pt x="8" y="1"/>
                  </a:moveTo>
                  <a:cubicBezTo>
                    <a:pt x="8" y="1"/>
                    <a:pt x="8" y="1"/>
                    <a:pt x="8" y="1"/>
                  </a:cubicBezTo>
                  <a:close/>
                  <a:moveTo>
                    <a:pt x="4" y="14"/>
                  </a:moveTo>
                  <a:cubicBezTo>
                    <a:pt x="4" y="14"/>
                    <a:pt x="4" y="14"/>
                    <a:pt x="4" y="14"/>
                  </a:cubicBezTo>
                  <a:cubicBezTo>
                    <a:pt x="4" y="14"/>
                    <a:pt x="3" y="12"/>
                    <a:pt x="2" y="13"/>
                  </a:cubicBezTo>
                  <a:cubicBezTo>
                    <a:pt x="2" y="13"/>
                    <a:pt x="2" y="11"/>
                    <a:pt x="1" y="9"/>
                  </a:cubicBezTo>
                  <a:cubicBezTo>
                    <a:pt x="1" y="9"/>
                    <a:pt x="1" y="8"/>
                    <a:pt x="1" y="8"/>
                  </a:cubicBezTo>
                  <a:cubicBezTo>
                    <a:pt x="1" y="8"/>
                    <a:pt x="2" y="8"/>
                    <a:pt x="1" y="8"/>
                  </a:cubicBezTo>
                  <a:cubicBezTo>
                    <a:pt x="1" y="7"/>
                    <a:pt x="1" y="7"/>
                    <a:pt x="1" y="7"/>
                  </a:cubicBezTo>
                  <a:cubicBezTo>
                    <a:pt x="2" y="7"/>
                    <a:pt x="2" y="5"/>
                    <a:pt x="2" y="4"/>
                  </a:cubicBezTo>
                  <a:cubicBezTo>
                    <a:pt x="3" y="5"/>
                    <a:pt x="3" y="4"/>
                    <a:pt x="3" y="4"/>
                  </a:cubicBezTo>
                  <a:cubicBezTo>
                    <a:pt x="4" y="3"/>
                    <a:pt x="4" y="2"/>
                    <a:pt x="5" y="2"/>
                  </a:cubicBezTo>
                  <a:cubicBezTo>
                    <a:pt x="5" y="2"/>
                    <a:pt x="4" y="2"/>
                    <a:pt x="4" y="2"/>
                  </a:cubicBezTo>
                  <a:cubicBezTo>
                    <a:pt x="5" y="3"/>
                    <a:pt x="6" y="2"/>
                    <a:pt x="6" y="2"/>
                  </a:cubicBezTo>
                  <a:cubicBezTo>
                    <a:pt x="6" y="2"/>
                    <a:pt x="9" y="1"/>
                    <a:pt x="10" y="1"/>
                  </a:cubicBezTo>
                  <a:cubicBezTo>
                    <a:pt x="11" y="1"/>
                    <a:pt x="13" y="2"/>
                    <a:pt x="14" y="3"/>
                  </a:cubicBezTo>
                  <a:cubicBezTo>
                    <a:pt x="16" y="5"/>
                    <a:pt x="16" y="5"/>
                    <a:pt x="16" y="7"/>
                  </a:cubicBezTo>
                  <a:cubicBezTo>
                    <a:pt x="16" y="11"/>
                    <a:pt x="16" y="12"/>
                    <a:pt x="14" y="14"/>
                  </a:cubicBezTo>
                  <a:cubicBezTo>
                    <a:pt x="11" y="17"/>
                    <a:pt x="6" y="16"/>
                    <a:pt x="4" y="1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0" name="Freeform 2951"/>
            <p:cNvSpPr>
              <a:spLocks noEditPoints="1"/>
            </p:cNvSpPr>
            <p:nvPr/>
          </p:nvSpPr>
          <p:spPr bwMode="auto">
            <a:xfrm>
              <a:off x="0" y="0"/>
              <a:ext cx="234950" cy="247650"/>
            </a:xfrm>
            <a:custGeom>
              <a:avLst/>
              <a:gdLst>
                <a:gd name="T0" fmla="*/ 34 w 40"/>
                <a:gd name="T1" fmla="*/ 36 h 42"/>
                <a:gd name="T2" fmla="*/ 30 w 40"/>
                <a:gd name="T3" fmla="*/ 35 h 42"/>
                <a:gd name="T4" fmla="*/ 27 w 40"/>
                <a:gd name="T5" fmla="*/ 32 h 42"/>
                <a:gd name="T6" fmla="*/ 27 w 40"/>
                <a:gd name="T7" fmla="*/ 33 h 42"/>
                <a:gd name="T8" fmla="*/ 27 w 40"/>
                <a:gd name="T9" fmla="*/ 36 h 42"/>
                <a:gd name="T10" fmla="*/ 26 w 40"/>
                <a:gd name="T11" fmla="*/ 39 h 42"/>
                <a:gd name="T12" fmla="*/ 25 w 40"/>
                <a:gd name="T13" fmla="*/ 40 h 42"/>
                <a:gd name="T14" fmla="*/ 22 w 40"/>
                <a:gd name="T15" fmla="*/ 40 h 42"/>
                <a:gd name="T16" fmla="*/ 18 w 40"/>
                <a:gd name="T17" fmla="*/ 40 h 42"/>
                <a:gd name="T18" fmla="*/ 19 w 40"/>
                <a:gd name="T19" fmla="*/ 40 h 42"/>
                <a:gd name="T20" fmla="*/ 16 w 40"/>
                <a:gd name="T21" fmla="*/ 33 h 42"/>
                <a:gd name="T22" fmla="*/ 9 w 40"/>
                <a:gd name="T23" fmla="*/ 36 h 42"/>
                <a:gd name="T24" fmla="*/ 5 w 40"/>
                <a:gd name="T25" fmla="*/ 31 h 42"/>
                <a:gd name="T26" fmla="*/ 9 w 40"/>
                <a:gd name="T27" fmla="*/ 26 h 42"/>
                <a:gd name="T28" fmla="*/ 2 w 40"/>
                <a:gd name="T29" fmla="*/ 21 h 42"/>
                <a:gd name="T30" fmla="*/ 3 w 40"/>
                <a:gd name="T31" fmla="*/ 19 h 42"/>
                <a:gd name="T32" fmla="*/ 6 w 40"/>
                <a:gd name="T33" fmla="*/ 9 h 42"/>
                <a:gd name="T34" fmla="*/ 12 w 40"/>
                <a:gd name="T35" fmla="*/ 5 h 42"/>
                <a:gd name="T36" fmla="*/ 17 w 40"/>
                <a:gd name="T37" fmla="*/ 8 h 42"/>
                <a:gd name="T38" fmla="*/ 27 w 40"/>
                <a:gd name="T39" fmla="*/ 2 h 42"/>
                <a:gd name="T40" fmla="*/ 27 w 40"/>
                <a:gd name="T41" fmla="*/ 4 h 42"/>
                <a:gd name="T42" fmla="*/ 27 w 40"/>
                <a:gd name="T43" fmla="*/ 9 h 42"/>
                <a:gd name="T44" fmla="*/ 29 w 40"/>
                <a:gd name="T45" fmla="*/ 7 h 42"/>
                <a:gd name="T46" fmla="*/ 37 w 40"/>
                <a:gd name="T47" fmla="*/ 7 h 42"/>
                <a:gd name="T48" fmla="*/ 34 w 40"/>
                <a:gd name="T49" fmla="*/ 15 h 42"/>
                <a:gd name="T50" fmla="*/ 38 w 40"/>
                <a:gd name="T51" fmla="*/ 14 h 42"/>
                <a:gd name="T52" fmla="*/ 37 w 40"/>
                <a:gd name="T53" fmla="*/ 14 h 42"/>
                <a:gd name="T54" fmla="*/ 40 w 40"/>
                <a:gd name="T55" fmla="*/ 10 h 42"/>
                <a:gd name="T56" fmla="*/ 39 w 40"/>
                <a:gd name="T57" fmla="*/ 8 h 42"/>
                <a:gd name="T58" fmla="*/ 37 w 40"/>
                <a:gd name="T59" fmla="*/ 5 h 42"/>
                <a:gd name="T60" fmla="*/ 32 w 40"/>
                <a:gd name="T61" fmla="*/ 3 h 42"/>
                <a:gd name="T62" fmla="*/ 31 w 40"/>
                <a:gd name="T63" fmla="*/ 4 h 42"/>
                <a:gd name="T64" fmla="*/ 28 w 40"/>
                <a:gd name="T65" fmla="*/ 6 h 42"/>
                <a:gd name="T66" fmla="*/ 28 w 40"/>
                <a:gd name="T67" fmla="*/ 2 h 42"/>
                <a:gd name="T68" fmla="*/ 28 w 40"/>
                <a:gd name="T69" fmla="*/ 2 h 42"/>
                <a:gd name="T70" fmla="*/ 28 w 40"/>
                <a:gd name="T71" fmla="*/ 1 h 42"/>
                <a:gd name="T72" fmla="*/ 27 w 40"/>
                <a:gd name="T73" fmla="*/ 1 h 42"/>
                <a:gd name="T74" fmla="*/ 27 w 40"/>
                <a:gd name="T75" fmla="*/ 1 h 42"/>
                <a:gd name="T76" fmla="*/ 17 w 40"/>
                <a:gd name="T77" fmla="*/ 0 h 42"/>
                <a:gd name="T78" fmla="*/ 14 w 40"/>
                <a:gd name="T79" fmla="*/ 5 h 42"/>
                <a:gd name="T80" fmla="*/ 11 w 40"/>
                <a:gd name="T81" fmla="*/ 3 h 42"/>
                <a:gd name="T82" fmla="*/ 5 w 40"/>
                <a:gd name="T83" fmla="*/ 7 h 42"/>
                <a:gd name="T84" fmla="*/ 5 w 40"/>
                <a:gd name="T85" fmla="*/ 14 h 42"/>
                <a:gd name="T86" fmla="*/ 2 w 40"/>
                <a:gd name="T87" fmla="*/ 26 h 42"/>
                <a:gd name="T88" fmla="*/ 5 w 40"/>
                <a:gd name="T89" fmla="*/ 29 h 42"/>
                <a:gd name="T90" fmla="*/ 15 w 40"/>
                <a:gd name="T91" fmla="*/ 36 h 42"/>
                <a:gd name="T92" fmla="*/ 17 w 40"/>
                <a:gd name="T93" fmla="*/ 40 h 42"/>
                <a:gd name="T94" fmla="*/ 18 w 40"/>
                <a:gd name="T95" fmla="*/ 41 h 42"/>
                <a:gd name="T96" fmla="*/ 22 w 40"/>
                <a:gd name="T97" fmla="*/ 41 h 42"/>
                <a:gd name="T98" fmla="*/ 28 w 40"/>
                <a:gd name="T99" fmla="*/ 36 h 42"/>
                <a:gd name="T100" fmla="*/ 31 w 40"/>
                <a:gd name="T101" fmla="*/ 37 h 42"/>
                <a:gd name="T102" fmla="*/ 33 w 40"/>
                <a:gd name="T103" fmla="*/ 38 h 42"/>
                <a:gd name="T104" fmla="*/ 36 w 40"/>
                <a:gd name="T105" fmla="*/ 35 h 42"/>
                <a:gd name="T106" fmla="*/ 27 w 40"/>
                <a:gd name="T107" fmla="*/ 3 h 42"/>
                <a:gd name="T108" fmla="*/ 27 w 40"/>
                <a:gd name="T109" fmla="*/ 3 h 42"/>
                <a:gd name="T110" fmla="*/ 19 w 40"/>
                <a:gd name="T111" fmla="*/ 40 h 42"/>
                <a:gd name="T112" fmla="*/ 19 w 40"/>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 h="42">
                  <a:moveTo>
                    <a:pt x="34" y="37"/>
                  </a:moveTo>
                  <a:cubicBezTo>
                    <a:pt x="34" y="36"/>
                    <a:pt x="34" y="36"/>
                    <a:pt x="34" y="36"/>
                  </a:cubicBezTo>
                  <a:cubicBezTo>
                    <a:pt x="34" y="36"/>
                    <a:pt x="35" y="36"/>
                    <a:pt x="35" y="36"/>
                  </a:cubicBezTo>
                  <a:cubicBezTo>
                    <a:pt x="33" y="37"/>
                    <a:pt x="31" y="37"/>
                    <a:pt x="30" y="35"/>
                  </a:cubicBezTo>
                  <a:cubicBezTo>
                    <a:pt x="30" y="35"/>
                    <a:pt x="30" y="36"/>
                    <a:pt x="30" y="36"/>
                  </a:cubicBezTo>
                  <a:cubicBezTo>
                    <a:pt x="29" y="35"/>
                    <a:pt x="28" y="33"/>
                    <a:pt x="27" y="32"/>
                  </a:cubicBezTo>
                  <a:cubicBezTo>
                    <a:pt x="27" y="33"/>
                    <a:pt x="27" y="34"/>
                    <a:pt x="28" y="34"/>
                  </a:cubicBezTo>
                  <a:cubicBezTo>
                    <a:pt x="27" y="34"/>
                    <a:pt x="27" y="33"/>
                    <a:pt x="27" y="33"/>
                  </a:cubicBezTo>
                  <a:cubicBezTo>
                    <a:pt x="27" y="34"/>
                    <a:pt x="27" y="34"/>
                    <a:pt x="27" y="35"/>
                  </a:cubicBezTo>
                  <a:cubicBezTo>
                    <a:pt x="28" y="34"/>
                    <a:pt x="27" y="36"/>
                    <a:pt x="27" y="36"/>
                  </a:cubicBezTo>
                  <a:cubicBezTo>
                    <a:pt x="27" y="37"/>
                    <a:pt x="28" y="38"/>
                    <a:pt x="28" y="38"/>
                  </a:cubicBezTo>
                  <a:cubicBezTo>
                    <a:pt x="27" y="39"/>
                    <a:pt x="26" y="39"/>
                    <a:pt x="26" y="39"/>
                  </a:cubicBezTo>
                  <a:cubicBezTo>
                    <a:pt x="26" y="40"/>
                    <a:pt x="25" y="41"/>
                    <a:pt x="25" y="40"/>
                  </a:cubicBezTo>
                  <a:cubicBezTo>
                    <a:pt x="26" y="40"/>
                    <a:pt x="25" y="40"/>
                    <a:pt x="25" y="40"/>
                  </a:cubicBezTo>
                  <a:cubicBezTo>
                    <a:pt x="24" y="40"/>
                    <a:pt x="23" y="40"/>
                    <a:pt x="22" y="40"/>
                  </a:cubicBezTo>
                  <a:cubicBezTo>
                    <a:pt x="22" y="40"/>
                    <a:pt x="22" y="40"/>
                    <a:pt x="22" y="40"/>
                  </a:cubicBezTo>
                  <a:cubicBezTo>
                    <a:pt x="22" y="40"/>
                    <a:pt x="22" y="40"/>
                    <a:pt x="21" y="40"/>
                  </a:cubicBezTo>
                  <a:cubicBezTo>
                    <a:pt x="21" y="40"/>
                    <a:pt x="19" y="40"/>
                    <a:pt x="18" y="40"/>
                  </a:cubicBezTo>
                  <a:cubicBezTo>
                    <a:pt x="18" y="40"/>
                    <a:pt x="19" y="40"/>
                    <a:pt x="19" y="40"/>
                  </a:cubicBezTo>
                  <a:cubicBezTo>
                    <a:pt x="19" y="40"/>
                    <a:pt x="19" y="40"/>
                    <a:pt x="19" y="40"/>
                  </a:cubicBezTo>
                  <a:cubicBezTo>
                    <a:pt x="17" y="39"/>
                    <a:pt x="16" y="38"/>
                    <a:pt x="16" y="36"/>
                  </a:cubicBezTo>
                  <a:cubicBezTo>
                    <a:pt x="16" y="36"/>
                    <a:pt x="16" y="33"/>
                    <a:pt x="16" y="33"/>
                  </a:cubicBezTo>
                  <a:cubicBezTo>
                    <a:pt x="16" y="34"/>
                    <a:pt x="15" y="35"/>
                    <a:pt x="14" y="35"/>
                  </a:cubicBezTo>
                  <a:cubicBezTo>
                    <a:pt x="13" y="38"/>
                    <a:pt x="11" y="37"/>
                    <a:pt x="9" y="36"/>
                  </a:cubicBezTo>
                  <a:cubicBezTo>
                    <a:pt x="9" y="36"/>
                    <a:pt x="4" y="30"/>
                    <a:pt x="6" y="30"/>
                  </a:cubicBezTo>
                  <a:cubicBezTo>
                    <a:pt x="5" y="31"/>
                    <a:pt x="5" y="31"/>
                    <a:pt x="5" y="31"/>
                  </a:cubicBezTo>
                  <a:cubicBezTo>
                    <a:pt x="6" y="30"/>
                    <a:pt x="7" y="29"/>
                    <a:pt x="8" y="28"/>
                  </a:cubicBezTo>
                  <a:cubicBezTo>
                    <a:pt x="8" y="28"/>
                    <a:pt x="9" y="27"/>
                    <a:pt x="9" y="26"/>
                  </a:cubicBezTo>
                  <a:cubicBezTo>
                    <a:pt x="8" y="27"/>
                    <a:pt x="6" y="26"/>
                    <a:pt x="5" y="26"/>
                  </a:cubicBezTo>
                  <a:cubicBezTo>
                    <a:pt x="3" y="26"/>
                    <a:pt x="2" y="24"/>
                    <a:pt x="2" y="21"/>
                  </a:cubicBezTo>
                  <a:cubicBezTo>
                    <a:pt x="3" y="22"/>
                    <a:pt x="3" y="21"/>
                    <a:pt x="3" y="20"/>
                  </a:cubicBezTo>
                  <a:cubicBezTo>
                    <a:pt x="2" y="22"/>
                    <a:pt x="2" y="18"/>
                    <a:pt x="3" y="19"/>
                  </a:cubicBezTo>
                  <a:cubicBezTo>
                    <a:pt x="2" y="14"/>
                    <a:pt x="7" y="16"/>
                    <a:pt x="11" y="15"/>
                  </a:cubicBezTo>
                  <a:cubicBezTo>
                    <a:pt x="9" y="14"/>
                    <a:pt x="5" y="11"/>
                    <a:pt x="6" y="9"/>
                  </a:cubicBezTo>
                  <a:cubicBezTo>
                    <a:pt x="6" y="8"/>
                    <a:pt x="8" y="7"/>
                    <a:pt x="9" y="6"/>
                  </a:cubicBezTo>
                  <a:cubicBezTo>
                    <a:pt x="10" y="5"/>
                    <a:pt x="11" y="4"/>
                    <a:pt x="12" y="5"/>
                  </a:cubicBezTo>
                  <a:cubicBezTo>
                    <a:pt x="14" y="6"/>
                    <a:pt x="15" y="8"/>
                    <a:pt x="17" y="9"/>
                  </a:cubicBezTo>
                  <a:cubicBezTo>
                    <a:pt x="17" y="9"/>
                    <a:pt x="16" y="6"/>
                    <a:pt x="17" y="8"/>
                  </a:cubicBezTo>
                  <a:cubicBezTo>
                    <a:pt x="17" y="4"/>
                    <a:pt x="16" y="1"/>
                    <a:pt x="20" y="1"/>
                  </a:cubicBezTo>
                  <a:cubicBezTo>
                    <a:pt x="22" y="1"/>
                    <a:pt x="26" y="0"/>
                    <a:pt x="27" y="2"/>
                  </a:cubicBezTo>
                  <a:cubicBezTo>
                    <a:pt x="26" y="1"/>
                    <a:pt x="26" y="1"/>
                    <a:pt x="27" y="2"/>
                  </a:cubicBezTo>
                  <a:cubicBezTo>
                    <a:pt x="28" y="2"/>
                    <a:pt x="27" y="4"/>
                    <a:pt x="27" y="4"/>
                  </a:cubicBezTo>
                  <a:cubicBezTo>
                    <a:pt x="27" y="4"/>
                    <a:pt x="28" y="3"/>
                    <a:pt x="27" y="3"/>
                  </a:cubicBezTo>
                  <a:cubicBezTo>
                    <a:pt x="28" y="5"/>
                    <a:pt x="27" y="7"/>
                    <a:pt x="27" y="9"/>
                  </a:cubicBezTo>
                  <a:cubicBezTo>
                    <a:pt x="28" y="8"/>
                    <a:pt x="28" y="7"/>
                    <a:pt x="29" y="7"/>
                  </a:cubicBezTo>
                  <a:cubicBezTo>
                    <a:pt x="29" y="7"/>
                    <a:pt x="29" y="7"/>
                    <a:pt x="29" y="7"/>
                  </a:cubicBezTo>
                  <a:cubicBezTo>
                    <a:pt x="30" y="6"/>
                    <a:pt x="31" y="4"/>
                    <a:pt x="32" y="4"/>
                  </a:cubicBezTo>
                  <a:cubicBezTo>
                    <a:pt x="34" y="3"/>
                    <a:pt x="36" y="6"/>
                    <a:pt x="37" y="7"/>
                  </a:cubicBezTo>
                  <a:cubicBezTo>
                    <a:pt x="38" y="8"/>
                    <a:pt x="39" y="10"/>
                    <a:pt x="38" y="12"/>
                  </a:cubicBezTo>
                  <a:cubicBezTo>
                    <a:pt x="36" y="13"/>
                    <a:pt x="35" y="14"/>
                    <a:pt x="34" y="15"/>
                  </a:cubicBezTo>
                  <a:cubicBezTo>
                    <a:pt x="36" y="15"/>
                    <a:pt x="38" y="14"/>
                    <a:pt x="39" y="15"/>
                  </a:cubicBezTo>
                  <a:cubicBezTo>
                    <a:pt x="39" y="15"/>
                    <a:pt x="39" y="14"/>
                    <a:pt x="38" y="14"/>
                  </a:cubicBezTo>
                  <a:cubicBezTo>
                    <a:pt x="39" y="14"/>
                    <a:pt x="37" y="14"/>
                    <a:pt x="37" y="14"/>
                  </a:cubicBezTo>
                  <a:cubicBezTo>
                    <a:pt x="37" y="14"/>
                    <a:pt x="37" y="14"/>
                    <a:pt x="37" y="14"/>
                  </a:cubicBezTo>
                  <a:cubicBezTo>
                    <a:pt x="37" y="14"/>
                    <a:pt x="38" y="13"/>
                    <a:pt x="39" y="12"/>
                  </a:cubicBezTo>
                  <a:cubicBezTo>
                    <a:pt x="39" y="12"/>
                    <a:pt x="39" y="11"/>
                    <a:pt x="40" y="10"/>
                  </a:cubicBezTo>
                  <a:cubicBezTo>
                    <a:pt x="40" y="10"/>
                    <a:pt x="40" y="9"/>
                    <a:pt x="39" y="9"/>
                  </a:cubicBezTo>
                  <a:cubicBezTo>
                    <a:pt x="39" y="8"/>
                    <a:pt x="39" y="8"/>
                    <a:pt x="39" y="8"/>
                  </a:cubicBezTo>
                  <a:cubicBezTo>
                    <a:pt x="38" y="8"/>
                    <a:pt x="37" y="5"/>
                    <a:pt x="37" y="5"/>
                  </a:cubicBezTo>
                  <a:cubicBezTo>
                    <a:pt x="37" y="5"/>
                    <a:pt x="37" y="5"/>
                    <a:pt x="37" y="5"/>
                  </a:cubicBezTo>
                  <a:cubicBezTo>
                    <a:pt x="36" y="4"/>
                    <a:pt x="34" y="4"/>
                    <a:pt x="32" y="3"/>
                  </a:cubicBezTo>
                  <a:cubicBezTo>
                    <a:pt x="33" y="3"/>
                    <a:pt x="32" y="4"/>
                    <a:pt x="32" y="3"/>
                  </a:cubicBezTo>
                  <a:cubicBezTo>
                    <a:pt x="32" y="3"/>
                    <a:pt x="32" y="3"/>
                    <a:pt x="32" y="3"/>
                  </a:cubicBezTo>
                  <a:cubicBezTo>
                    <a:pt x="32" y="3"/>
                    <a:pt x="31" y="3"/>
                    <a:pt x="31" y="4"/>
                  </a:cubicBezTo>
                  <a:cubicBezTo>
                    <a:pt x="31" y="3"/>
                    <a:pt x="31" y="3"/>
                    <a:pt x="31" y="3"/>
                  </a:cubicBezTo>
                  <a:cubicBezTo>
                    <a:pt x="31" y="3"/>
                    <a:pt x="29" y="6"/>
                    <a:pt x="28" y="6"/>
                  </a:cubicBezTo>
                  <a:cubicBezTo>
                    <a:pt x="28" y="6"/>
                    <a:pt x="29" y="6"/>
                    <a:pt x="29" y="5"/>
                  </a:cubicBezTo>
                  <a:cubicBezTo>
                    <a:pt x="29" y="4"/>
                    <a:pt x="29" y="3"/>
                    <a:pt x="28" y="2"/>
                  </a:cubicBezTo>
                  <a:cubicBezTo>
                    <a:pt x="28" y="2"/>
                    <a:pt x="28" y="2"/>
                    <a:pt x="28" y="2"/>
                  </a:cubicBezTo>
                  <a:cubicBezTo>
                    <a:pt x="28" y="2"/>
                    <a:pt x="28" y="2"/>
                    <a:pt x="28" y="2"/>
                  </a:cubicBezTo>
                  <a:cubicBezTo>
                    <a:pt x="28" y="1"/>
                    <a:pt x="28" y="1"/>
                    <a:pt x="27" y="1"/>
                  </a:cubicBezTo>
                  <a:cubicBezTo>
                    <a:pt x="27" y="1"/>
                    <a:pt x="28" y="1"/>
                    <a:pt x="28" y="1"/>
                  </a:cubicBezTo>
                  <a:cubicBezTo>
                    <a:pt x="28" y="1"/>
                    <a:pt x="27" y="0"/>
                    <a:pt x="27" y="1"/>
                  </a:cubicBezTo>
                  <a:cubicBezTo>
                    <a:pt x="27" y="1"/>
                    <a:pt x="27" y="1"/>
                    <a:pt x="27" y="1"/>
                  </a:cubicBezTo>
                  <a:cubicBezTo>
                    <a:pt x="27" y="1"/>
                    <a:pt x="27" y="1"/>
                    <a:pt x="27" y="1"/>
                  </a:cubicBezTo>
                  <a:cubicBezTo>
                    <a:pt x="27" y="1"/>
                    <a:pt x="27" y="1"/>
                    <a:pt x="27" y="1"/>
                  </a:cubicBezTo>
                  <a:cubicBezTo>
                    <a:pt x="26" y="0"/>
                    <a:pt x="25" y="0"/>
                    <a:pt x="24" y="0"/>
                  </a:cubicBezTo>
                  <a:cubicBezTo>
                    <a:pt x="22" y="0"/>
                    <a:pt x="19" y="0"/>
                    <a:pt x="17" y="0"/>
                  </a:cubicBezTo>
                  <a:cubicBezTo>
                    <a:pt x="15" y="1"/>
                    <a:pt x="15" y="4"/>
                    <a:pt x="15" y="5"/>
                  </a:cubicBezTo>
                  <a:cubicBezTo>
                    <a:pt x="15" y="5"/>
                    <a:pt x="14" y="5"/>
                    <a:pt x="14" y="5"/>
                  </a:cubicBezTo>
                  <a:cubicBezTo>
                    <a:pt x="14" y="4"/>
                    <a:pt x="13" y="3"/>
                    <a:pt x="12" y="3"/>
                  </a:cubicBezTo>
                  <a:cubicBezTo>
                    <a:pt x="12" y="3"/>
                    <a:pt x="11" y="3"/>
                    <a:pt x="11" y="3"/>
                  </a:cubicBezTo>
                  <a:cubicBezTo>
                    <a:pt x="8" y="3"/>
                    <a:pt x="7" y="5"/>
                    <a:pt x="5" y="7"/>
                  </a:cubicBezTo>
                  <a:cubicBezTo>
                    <a:pt x="6" y="6"/>
                    <a:pt x="5" y="8"/>
                    <a:pt x="5" y="7"/>
                  </a:cubicBezTo>
                  <a:cubicBezTo>
                    <a:pt x="3" y="10"/>
                    <a:pt x="5" y="12"/>
                    <a:pt x="7" y="14"/>
                  </a:cubicBezTo>
                  <a:cubicBezTo>
                    <a:pt x="7" y="14"/>
                    <a:pt x="5" y="13"/>
                    <a:pt x="5" y="14"/>
                  </a:cubicBezTo>
                  <a:cubicBezTo>
                    <a:pt x="0" y="14"/>
                    <a:pt x="2" y="17"/>
                    <a:pt x="2" y="21"/>
                  </a:cubicBezTo>
                  <a:cubicBezTo>
                    <a:pt x="2" y="23"/>
                    <a:pt x="1" y="24"/>
                    <a:pt x="2" y="26"/>
                  </a:cubicBezTo>
                  <a:cubicBezTo>
                    <a:pt x="3" y="28"/>
                    <a:pt x="5" y="26"/>
                    <a:pt x="7" y="27"/>
                  </a:cubicBezTo>
                  <a:cubicBezTo>
                    <a:pt x="6" y="28"/>
                    <a:pt x="6" y="28"/>
                    <a:pt x="5" y="29"/>
                  </a:cubicBezTo>
                  <a:cubicBezTo>
                    <a:pt x="5" y="29"/>
                    <a:pt x="4" y="31"/>
                    <a:pt x="4" y="30"/>
                  </a:cubicBezTo>
                  <a:cubicBezTo>
                    <a:pt x="3" y="34"/>
                    <a:pt x="12" y="42"/>
                    <a:pt x="15" y="36"/>
                  </a:cubicBezTo>
                  <a:cubicBezTo>
                    <a:pt x="15" y="37"/>
                    <a:pt x="15" y="35"/>
                    <a:pt x="15" y="35"/>
                  </a:cubicBezTo>
                  <a:cubicBezTo>
                    <a:pt x="15" y="37"/>
                    <a:pt x="15" y="39"/>
                    <a:pt x="17" y="40"/>
                  </a:cubicBezTo>
                  <a:cubicBezTo>
                    <a:pt x="17" y="40"/>
                    <a:pt x="17" y="40"/>
                    <a:pt x="16" y="40"/>
                  </a:cubicBezTo>
                  <a:cubicBezTo>
                    <a:pt x="17" y="41"/>
                    <a:pt x="17" y="41"/>
                    <a:pt x="18" y="41"/>
                  </a:cubicBezTo>
                  <a:cubicBezTo>
                    <a:pt x="18" y="41"/>
                    <a:pt x="20" y="41"/>
                    <a:pt x="18" y="41"/>
                  </a:cubicBezTo>
                  <a:cubicBezTo>
                    <a:pt x="19" y="41"/>
                    <a:pt x="22" y="41"/>
                    <a:pt x="22" y="41"/>
                  </a:cubicBezTo>
                  <a:cubicBezTo>
                    <a:pt x="24" y="41"/>
                    <a:pt x="26" y="41"/>
                    <a:pt x="27" y="40"/>
                  </a:cubicBezTo>
                  <a:cubicBezTo>
                    <a:pt x="28" y="40"/>
                    <a:pt x="29" y="36"/>
                    <a:pt x="28" y="36"/>
                  </a:cubicBezTo>
                  <a:cubicBezTo>
                    <a:pt x="28" y="35"/>
                    <a:pt x="28" y="35"/>
                    <a:pt x="28" y="34"/>
                  </a:cubicBezTo>
                  <a:cubicBezTo>
                    <a:pt x="29" y="35"/>
                    <a:pt x="30" y="37"/>
                    <a:pt x="31" y="37"/>
                  </a:cubicBezTo>
                  <a:cubicBezTo>
                    <a:pt x="31" y="38"/>
                    <a:pt x="32" y="38"/>
                    <a:pt x="33" y="38"/>
                  </a:cubicBezTo>
                  <a:cubicBezTo>
                    <a:pt x="33" y="38"/>
                    <a:pt x="33" y="38"/>
                    <a:pt x="33" y="38"/>
                  </a:cubicBezTo>
                  <a:cubicBezTo>
                    <a:pt x="34" y="38"/>
                    <a:pt x="35" y="36"/>
                    <a:pt x="36" y="36"/>
                  </a:cubicBezTo>
                  <a:cubicBezTo>
                    <a:pt x="36" y="35"/>
                    <a:pt x="36" y="35"/>
                    <a:pt x="36" y="35"/>
                  </a:cubicBezTo>
                  <a:cubicBezTo>
                    <a:pt x="36" y="36"/>
                    <a:pt x="35" y="36"/>
                    <a:pt x="34" y="37"/>
                  </a:cubicBezTo>
                  <a:close/>
                  <a:moveTo>
                    <a:pt x="27" y="3"/>
                  </a:moveTo>
                  <a:cubicBezTo>
                    <a:pt x="27" y="3"/>
                    <a:pt x="27" y="4"/>
                    <a:pt x="27" y="4"/>
                  </a:cubicBezTo>
                  <a:cubicBezTo>
                    <a:pt x="27" y="3"/>
                    <a:pt x="27" y="3"/>
                    <a:pt x="27" y="3"/>
                  </a:cubicBezTo>
                  <a:close/>
                  <a:moveTo>
                    <a:pt x="19" y="40"/>
                  </a:moveTo>
                  <a:cubicBezTo>
                    <a:pt x="19" y="40"/>
                    <a:pt x="19" y="40"/>
                    <a:pt x="19" y="40"/>
                  </a:cubicBezTo>
                  <a:cubicBezTo>
                    <a:pt x="19" y="40"/>
                    <a:pt x="19" y="40"/>
                    <a:pt x="19" y="40"/>
                  </a:cubicBezTo>
                  <a:cubicBezTo>
                    <a:pt x="19" y="40"/>
                    <a:pt x="19" y="40"/>
                    <a:pt x="19" y="4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1" name="Freeform 2952"/>
            <p:cNvSpPr>
              <a:spLocks/>
            </p:cNvSpPr>
            <p:nvPr/>
          </p:nvSpPr>
          <p:spPr bwMode="auto">
            <a:xfrm>
              <a:off x="200025" y="95250"/>
              <a:ext cx="52388" cy="100012"/>
            </a:xfrm>
            <a:custGeom>
              <a:avLst/>
              <a:gdLst>
                <a:gd name="T0" fmla="*/ 8 w 9"/>
                <a:gd name="T1" fmla="*/ 1 h 17"/>
                <a:gd name="T2" fmla="*/ 8 w 9"/>
                <a:gd name="T3" fmla="*/ 0 h 17"/>
                <a:gd name="T4" fmla="*/ 8 w 9"/>
                <a:gd name="T5" fmla="*/ 3 h 17"/>
                <a:gd name="T6" fmla="*/ 8 w 9"/>
                <a:gd name="T7" fmla="*/ 7 h 17"/>
                <a:gd name="T8" fmla="*/ 6 w 9"/>
                <a:gd name="T9" fmla="*/ 10 h 17"/>
                <a:gd name="T10" fmla="*/ 0 w 9"/>
                <a:gd name="T11" fmla="*/ 10 h 17"/>
                <a:gd name="T12" fmla="*/ 3 w 9"/>
                <a:gd name="T13" fmla="*/ 12 h 17"/>
                <a:gd name="T14" fmla="*/ 2 w 9"/>
                <a:gd name="T15" fmla="*/ 12 h 17"/>
                <a:gd name="T16" fmla="*/ 3 w 9"/>
                <a:gd name="T17" fmla="*/ 12 h 17"/>
                <a:gd name="T18" fmla="*/ 3 w 9"/>
                <a:gd name="T19" fmla="*/ 12 h 17"/>
                <a:gd name="T20" fmla="*/ 5 w 9"/>
                <a:gd name="T21" fmla="*/ 15 h 17"/>
                <a:gd name="T22" fmla="*/ 4 w 9"/>
                <a:gd name="T23" fmla="*/ 17 h 17"/>
                <a:gd name="T24" fmla="*/ 5 w 9"/>
                <a:gd name="T25" fmla="*/ 15 h 17"/>
                <a:gd name="T26" fmla="*/ 2 w 9"/>
                <a:gd name="T27" fmla="*/ 11 h 17"/>
                <a:gd name="T28" fmla="*/ 5 w 9"/>
                <a:gd name="T29" fmla="*/ 10 h 17"/>
                <a:gd name="T30" fmla="*/ 6 w 9"/>
                <a:gd name="T31" fmla="*/ 11 h 17"/>
                <a:gd name="T32" fmla="*/ 8 w 9"/>
                <a:gd name="T33" fmla="*/ 9 h 17"/>
                <a:gd name="T34" fmla="*/ 9 w 9"/>
                <a:gd name="T35" fmla="*/ 7 h 17"/>
                <a:gd name="T36" fmla="*/ 8 w 9"/>
                <a:gd name="T3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7">
                  <a:moveTo>
                    <a:pt x="8" y="1"/>
                  </a:moveTo>
                  <a:cubicBezTo>
                    <a:pt x="8" y="1"/>
                    <a:pt x="8" y="1"/>
                    <a:pt x="8" y="0"/>
                  </a:cubicBezTo>
                  <a:cubicBezTo>
                    <a:pt x="8" y="0"/>
                    <a:pt x="8" y="2"/>
                    <a:pt x="8" y="3"/>
                  </a:cubicBezTo>
                  <a:cubicBezTo>
                    <a:pt x="8" y="4"/>
                    <a:pt x="9" y="7"/>
                    <a:pt x="8" y="7"/>
                  </a:cubicBezTo>
                  <a:cubicBezTo>
                    <a:pt x="9" y="7"/>
                    <a:pt x="6" y="10"/>
                    <a:pt x="6" y="10"/>
                  </a:cubicBezTo>
                  <a:cubicBezTo>
                    <a:pt x="4" y="11"/>
                    <a:pt x="2" y="10"/>
                    <a:pt x="0" y="10"/>
                  </a:cubicBezTo>
                  <a:cubicBezTo>
                    <a:pt x="0" y="10"/>
                    <a:pt x="2" y="12"/>
                    <a:pt x="3" y="12"/>
                  </a:cubicBezTo>
                  <a:cubicBezTo>
                    <a:pt x="3" y="12"/>
                    <a:pt x="3" y="12"/>
                    <a:pt x="2" y="12"/>
                  </a:cubicBezTo>
                  <a:cubicBezTo>
                    <a:pt x="3" y="12"/>
                    <a:pt x="3" y="12"/>
                    <a:pt x="3" y="12"/>
                  </a:cubicBezTo>
                  <a:cubicBezTo>
                    <a:pt x="3" y="12"/>
                    <a:pt x="3" y="12"/>
                    <a:pt x="3" y="12"/>
                  </a:cubicBezTo>
                  <a:cubicBezTo>
                    <a:pt x="4" y="13"/>
                    <a:pt x="4" y="14"/>
                    <a:pt x="5" y="15"/>
                  </a:cubicBezTo>
                  <a:cubicBezTo>
                    <a:pt x="5" y="16"/>
                    <a:pt x="4" y="17"/>
                    <a:pt x="4" y="17"/>
                  </a:cubicBezTo>
                  <a:cubicBezTo>
                    <a:pt x="5" y="17"/>
                    <a:pt x="5" y="16"/>
                    <a:pt x="5" y="15"/>
                  </a:cubicBezTo>
                  <a:cubicBezTo>
                    <a:pt x="5" y="14"/>
                    <a:pt x="3" y="12"/>
                    <a:pt x="2" y="11"/>
                  </a:cubicBezTo>
                  <a:cubicBezTo>
                    <a:pt x="3" y="11"/>
                    <a:pt x="5" y="10"/>
                    <a:pt x="5" y="10"/>
                  </a:cubicBezTo>
                  <a:cubicBezTo>
                    <a:pt x="4" y="11"/>
                    <a:pt x="5" y="10"/>
                    <a:pt x="6" y="11"/>
                  </a:cubicBezTo>
                  <a:cubicBezTo>
                    <a:pt x="6" y="11"/>
                    <a:pt x="8" y="10"/>
                    <a:pt x="8" y="9"/>
                  </a:cubicBezTo>
                  <a:cubicBezTo>
                    <a:pt x="7" y="10"/>
                    <a:pt x="8" y="7"/>
                    <a:pt x="9" y="7"/>
                  </a:cubicBezTo>
                  <a:cubicBezTo>
                    <a:pt x="9" y="7"/>
                    <a:pt x="8" y="3"/>
                    <a:pt x="8"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2" name="Freeform 2953"/>
            <p:cNvSpPr>
              <a:spLocks/>
            </p:cNvSpPr>
            <p:nvPr/>
          </p:nvSpPr>
          <p:spPr bwMode="auto">
            <a:xfrm>
              <a:off x="187325" y="182563"/>
              <a:ext cx="41275" cy="36512"/>
            </a:xfrm>
            <a:custGeom>
              <a:avLst/>
              <a:gdLst>
                <a:gd name="T0" fmla="*/ 7 w 7"/>
                <a:gd name="T1" fmla="*/ 0 h 6"/>
                <a:gd name="T2" fmla="*/ 0 w 7"/>
                <a:gd name="T3" fmla="*/ 6 h 6"/>
                <a:gd name="T4" fmla="*/ 0 w 7"/>
                <a:gd name="T5" fmla="*/ 6 h 6"/>
                <a:gd name="T6" fmla="*/ 7 w 7"/>
                <a:gd name="T7" fmla="*/ 0 h 6"/>
                <a:gd name="T8" fmla="*/ 7 w 7"/>
                <a:gd name="T9" fmla="*/ 0 h 6"/>
              </a:gdLst>
              <a:ahLst/>
              <a:cxnLst>
                <a:cxn ang="0">
                  <a:pos x="T0" y="T1"/>
                </a:cxn>
                <a:cxn ang="0">
                  <a:pos x="T2" y="T3"/>
                </a:cxn>
                <a:cxn ang="0">
                  <a:pos x="T4" y="T5"/>
                </a:cxn>
                <a:cxn ang="0">
                  <a:pos x="T6" y="T7"/>
                </a:cxn>
                <a:cxn ang="0">
                  <a:pos x="T8" y="T9"/>
                </a:cxn>
              </a:cxnLst>
              <a:rect l="0" t="0" r="r" b="b"/>
              <a:pathLst>
                <a:path w="7" h="6">
                  <a:moveTo>
                    <a:pt x="7" y="0"/>
                  </a:moveTo>
                  <a:cubicBezTo>
                    <a:pt x="5" y="3"/>
                    <a:pt x="3" y="5"/>
                    <a:pt x="0" y="6"/>
                  </a:cubicBezTo>
                  <a:cubicBezTo>
                    <a:pt x="0" y="6"/>
                    <a:pt x="0" y="6"/>
                    <a:pt x="0" y="6"/>
                  </a:cubicBezTo>
                  <a:cubicBezTo>
                    <a:pt x="3" y="5"/>
                    <a:pt x="6" y="3"/>
                    <a:pt x="7" y="0"/>
                  </a:cubicBezTo>
                  <a:cubicBezTo>
                    <a:pt x="7" y="0"/>
                    <a:pt x="7" y="0"/>
                    <a:pt x="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3" name="Freeform 2954"/>
            <p:cNvSpPr>
              <a:spLocks/>
            </p:cNvSpPr>
            <p:nvPr/>
          </p:nvSpPr>
          <p:spPr bwMode="auto">
            <a:xfrm>
              <a:off x="217488" y="177800"/>
              <a:ext cx="11113" cy="11112"/>
            </a:xfrm>
            <a:custGeom>
              <a:avLst/>
              <a:gdLst>
                <a:gd name="T0" fmla="*/ 2 w 2"/>
                <a:gd name="T1" fmla="*/ 1 h 2"/>
                <a:gd name="T2" fmla="*/ 2 w 2"/>
                <a:gd name="T3" fmla="*/ 1 h 2"/>
                <a:gd name="T4" fmla="*/ 2 w 2"/>
                <a:gd name="T5" fmla="*/ 0 h 2"/>
                <a:gd name="T6" fmla="*/ 2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1"/>
                    <a:pt x="2" y="1"/>
                  </a:cubicBezTo>
                  <a:cubicBezTo>
                    <a:pt x="2" y="1"/>
                    <a:pt x="2" y="0"/>
                    <a:pt x="2" y="0"/>
                  </a:cubicBezTo>
                  <a:cubicBezTo>
                    <a:pt x="0" y="1"/>
                    <a:pt x="1" y="2"/>
                    <a:pt x="2" y="1"/>
                  </a:cubicBezTo>
                  <a:cubicBezTo>
                    <a:pt x="2" y="1"/>
                    <a:pt x="2" y="1"/>
                    <a:pt x="2"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4" name="Freeform 2955"/>
            <p:cNvSpPr>
              <a:spLocks/>
            </p:cNvSpPr>
            <p:nvPr/>
          </p:nvSpPr>
          <p:spPr bwMode="auto">
            <a:xfrm>
              <a:off x="169863" y="182563"/>
              <a:ext cx="58738" cy="23812"/>
            </a:xfrm>
            <a:custGeom>
              <a:avLst/>
              <a:gdLst>
                <a:gd name="T0" fmla="*/ 1 w 10"/>
                <a:gd name="T1" fmla="*/ 4 h 4"/>
                <a:gd name="T2" fmla="*/ 10 w 10"/>
                <a:gd name="T3" fmla="*/ 0 h 4"/>
                <a:gd name="T4" fmla="*/ 10 w 10"/>
                <a:gd name="T5" fmla="*/ 0 h 4"/>
                <a:gd name="T6" fmla="*/ 1 w 10"/>
                <a:gd name="T7" fmla="*/ 4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cubicBezTo>
                    <a:pt x="4" y="2"/>
                    <a:pt x="6" y="0"/>
                    <a:pt x="10" y="0"/>
                  </a:cubicBezTo>
                  <a:cubicBezTo>
                    <a:pt x="10" y="0"/>
                    <a:pt x="10" y="0"/>
                    <a:pt x="10" y="0"/>
                  </a:cubicBezTo>
                  <a:cubicBezTo>
                    <a:pt x="6" y="0"/>
                    <a:pt x="3" y="2"/>
                    <a:pt x="1" y="4"/>
                  </a:cubicBezTo>
                  <a:cubicBezTo>
                    <a:pt x="0" y="4"/>
                    <a:pt x="1" y="4"/>
                    <a:pt x="1" y="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5" name="Freeform 2956"/>
            <p:cNvSpPr>
              <a:spLocks/>
            </p:cNvSpPr>
            <p:nvPr/>
          </p:nvSpPr>
          <p:spPr bwMode="auto">
            <a:xfrm>
              <a:off x="123825" y="219075"/>
              <a:ext cx="39688" cy="22225"/>
            </a:xfrm>
            <a:custGeom>
              <a:avLst/>
              <a:gdLst>
                <a:gd name="T0" fmla="*/ 0 w 7"/>
                <a:gd name="T1" fmla="*/ 4 h 4"/>
                <a:gd name="T2" fmla="*/ 7 w 7"/>
                <a:gd name="T3" fmla="*/ 0 h 4"/>
                <a:gd name="T4" fmla="*/ 6 w 7"/>
                <a:gd name="T5" fmla="*/ 0 h 4"/>
                <a:gd name="T6" fmla="*/ 0 w 7"/>
                <a:gd name="T7" fmla="*/ 3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cubicBezTo>
                    <a:pt x="3" y="2"/>
                    <a:pt x="5" y="1"/>
                    <a:pt x="7" y="0"/>
                  </a:cubicBezTo>
                  <a:cubicBezTo>
                    <a:pt x="7" y="0"/>
                    <a:pt x="6" y="0"/>
                    <a:pt x="6" y="0"/>
                  </a:cubicBezTo>
                  <a:cubicBezTo>
                    <a:pt x="4" y="1"/>
                    <a:pt x="2" y="2"/>
                    <a:pt x="0" y="3"/>
                  </a:cubicBezTo>
                  <a:cubicBezTo>
                    <a:pt x="0" y="4"/>
                    <a:pt x="0" y="4"/>
                    <a:pt x="0" y="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6" name="Freeform 2957"/>
            <p:cNvSpPr>
              <a:spLocks/>
            </p:cNvSpPr>
            <p:nvPr/>
          </p:nvSpPr>
          <p:spPr bwMode="auto">
            <a:xfrm>
              <a:off x="123825" y="212725"/>
              <a:ext cx="34925" cy="23812"/>
            </a:xfrm>
            <a:custGeom>
              <a:avLst/>
              <a:gdLst>
                <a:gd name="T0" fmla="*/ 6 w 6"/>
                <a:gd name="T1" fmla="*/ 0 h 4"/>
                <a:gd name="T2" fmla="*/ 0 w 6"/>
                <a:gd name="T3" fmla="*/ 4 h 4"/>
                <a:gd name="T4" fmla="*/ 0 w 6"/>
                <a:gd name="T5" fmla="*/ 4 h 4"/>
                <a:gd name="T6" fmla="*/ 6 w 6"/>
                <a:gd name="T7" fmla="*/ 0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cubicBezTo>
                    <a:pt x="4" y="2"/>
                    <a:pt x="2" y="3"/>
                    <a:pt x="0" y="4"/>
                  </a:cubicBezTo>
                  <a:cubicBezTo>
                    <a:pt x="0" y="4"/>
                    <a:pt x="0" y="4"/>
                    <a:pt x="0" y="4"/>
                  </a:cubicBezTo>
                  <a:cubicBezTo>
                    <a:pt x="2" y="3"/>
                    <a:pt x="4" y="2"/>
                    <a:pt x="6" y="0"/>
                  </a:cubicBezTo>
                  <a:cubicBezTo>
                    <a:pt x="6" y="0"/>
                    <a:pt x="6" y="0"/>
                    <a:pt x="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7" name="Freeform 2958"/>
            <p:cNvSpPr>
              <a:spLocks/>
            </p:cNvSpPr>
            <p:nvPr/>
          </p:nvSpPr>
          <p:spPr bwMode="auto">
            <a:xfrm>
              <a:off x="176213" y="171450"/>
              <a:ext cx="46038" cy="34925"/>
            </a:xfrm>
            <a:custGeom>
              <a:avLst/>
              <a:gdLst>
                <a:gd name="T0" fmla="*/ 8 w 8"/>
                <a:gd name="T1" fmla="*/ 0 h 6"/>
                <a:gd name="T2" fmla="*/ 0 w 8"/>
                <a:gd name="T3" fmla="*/ 6 h 6"/>
                <a:gd name="T4" fmla="*/ 0 w 8"/>
                <a:gd name="T5" fmla="*/ 6 h 6"/>
                <a:gd name="T6" fmla="*/ 8 w 8"/>
                <a:gd name="T7" fmla="*/ 1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cubicBezTo>
                    <a:pt x="5" y="2"/>
                    <a:pt x="2" y="4"/>
                    <a:pt x="0" y="6"/>
                  </a:cubicBezTo>
                  <a:cubicBezTo>
                    <a:pt x="0" y="6"/>
                    <a:pt x="0" y="6"/>
                    <a:pt x="0" y="6"/>
                  </a:cubicBezTo>
                  <a:cubicBezTo>
                    <a:pt x="3" y="4"/>
                    <a:pt x="5" y="2"/>
                    <a:pt x="8" y="1"/>
                  </a:cubicBezTo>
                  <a:cubicBezTo>
                    <a:pt x="8" y="0"/>
                    <a:pt x="8" y="0"/>
                    <a:pt x="8"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8" name="Freeform 2959"/>
            <p:cNvSpPr>
              <a:spLocks/>
            </p:cNvSpPr>
            <p:nvPr/>
          </p:nvSpPr>
          <p:spPr bwMode="auto">
            <a:xfrm>
              <a:off x="163513" y="171450"/>
              <a:ext cx="58738" cy="28575"/>
            </a:xfrm>
            <a:custGeom>
              <a:avLst/>
              <a:gdLst>
                <a:gd name="T0" fmla="*/ 1 w 10"/>
                <a:gd name="T1" fmla="*/ 5 h 5"/>
                <a:gd name="T2" fmla="*/ 9 w 10"/>
                <a:gd name="T3" fmla="*/ 0 h 5"/>
                <a:gd name="T4" fmla="*/ 9 w 10"/>
                <a:gd name="T5" fmla="*/ 0 h 5"/>
                <a:gd name="T6" fmla="*/ 1 w 10"/>
                <a:gd name="T7" fmla="*/ 5 h 5"/>
                <a:gd name="T8" fmla="*/ 1 w 10"/>
                <a:gd name="T9" fmla="*/ 5 h 5"/>
              </a:gdLst>
              <a:ahLst/>
              <a:cxnLst>
                <a:cxn ang="0">
                  <a:pos x="T0" y="T1"/>
                </a:cxn>
                <a:cxn ang="0">
                  <a:pos x="T2" y="T3"/>
                </a:cxn>
                <a:cxn ang="0">
                  <a:pos x="T4" y="T5"/>
                </a:cxn>
                <a:cxn ang="0">
                  <a:pos x="T6" y="T7"/>
                </a:cxn>
                <a:cxn ang="0">
                  <a:pos x="T8" y="T9"/>
                </a:cxn>
              </a:cxnLst>
              <a:rect l="0" t="0" r="r" b="b"/>
              <a:pathLst>
                <a:path w="10" h="5">
                  <a:moveTo>
                    <a:pt x="1" y="5"/>
                  </a:moveTo>
                  <a:cubicBezTo>
                    <a:pt x="4" y="3"/>
                    <a:pt x="6" y="1"/>
                    <a:pt x="9" y="0"/>
                  </a:cubicBezTo>
                  <a:cubicBezTo>
                    <a:pt x="10" y="0"/>
                    <a:pt x="9" y="0"/>
                    <a:pt x="9" y="0"/>
                  </a:cubicBezTo>
                  <a:cubicBezTo>
                    <a:pt x="6" y="1"/>
                    <a:pt x="3" y="3"/>
                    <a:pt x="1" y="5"/>
                  </a:cubicBezTo>
                  <a:cubicBezTo>
                    <a:pt x="0" y="5"/>
                    <a:pt x="1" y="5"/>
                    <a:pt x="1"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79" name="Freeform 2960"/>
            <p:cNvSpPr>
              <a:spLocks/>
            </p:cNvSpPr>
            <p:nvPr/>
          </p:nvSpPr>
          <p:spPr bwMode="auto">
            <a:xfrm>
              <a:off x="111125" y="206375"/>
              <a:ext cx="47625" cy="30162"/>
            </a:xfrm>
            <a:custGeom>
              <a:avLst/>
              <a:gdLst>
                <a:gd name="T0" fmla="*/ 1 w 8"/>
                <a:gd name="T1" fmla="*/ 5 h 5"/>
                <a:gd name="T2" fmla="*/ 8 w 8"/>
                <a:gd name="T3" fmla="*/ 0 h 5"/>
                <a:gd name="T4" fmla="*/ 8 w 8"/>
                <a:gd name="T5" fmla="*/ 0 h 5"/>
                <a:gd name="T6" fmla="*/ 0 w 8"/>
                <a:gd name="T7" fmla="*/ 5 h 5"/>
                <a:gd name="T8" fmla="*/ 1 w 8"/>
                <a:gd name="T9" fmla="*/ 5 h 5"/>
              </a:gdLst>
              <a:ahLst/>
              <a:cxnLst>
                <a:cxn ang="0">
                  <a:pos x="T0" y="T1"/>
                </a:cxn>
                <a:cxn ang="0">
                  <a:pos x="T2" y="T3"/>
                </a:cxn>
                <a:cxn ang="0">
                  <a:pos x="T4" y="T5"/>
                </a:cxn>
                <a:cxn ang="0">
                  <a:pos x="T6" y="T7"/>
                </a:cxn>
                <a:cxn ang="0">
                  <a:pos x="T8" y="T9"/>
                </a:cxn>
              </a:cxnLst>
              <a:rect l="0" t="0" r="r" b="b"/>
              <a:pathLst>
                <a:path w="8" h="5">
                  <a:moveTo>
                    <a:pt x="1" y="5"/>
                  </a:moveTo>
                  <a:cubicBezTo>
                    <a:pt x="3" y="4"/>
                    <a:pt x="6" y="2"/>
                    <a:pt x="8" y="0"/>
                  </a:cubicBezTo>
                  <a:cubicBezTo>
                    <a:pt x="8" y="0"/>
                    <a:pt x="8" y="0"/>
                    <a:pt x="8" y="0"/>
                  </a:cubicBezTo>
                  <a:cubicBezTo>
                    <a:pt x="6" y="2"/>
                    <a:pt x="3" y="4"/>
                    <a:pt x="0" y="5"/>
                  </a:cubicBezTo>
                  <a:cubicBezTo>
                    <a:pt x="0" y="5"/>
                    <a:pt x="0" y="5"/>
                    <a:pt x="1"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0" name="Freeform 2961"/>
            <p:cNvSpPr>
              <a:spLocks/>
            </p:cNvSpPr>
            <p:nvPr/>
          </p:nvSpPr>
          <p:spPr bwMode="auto">
            <a:xfrm>
              <a:off x="106363" y="158750"/>
              <a:ext cx="104775" cy="77787"/>
            </a:xfrm>
            <a:custGeom>
              <a:avLst/>
              <a:gdLst>
                <a:gd name="T0" fmla="*/ 18 w 18"/>
                <a:gd name="T1" fmla="*/ 1 h 13"/>
                <a:gd name="T2" fmla="*/ 0 w 18"/>
                <a:gd name="T3" fmla="*/ 13 h 13"/>
                <a:gd name="T4" fmla="*/ 1 w 18"/>
                <a:gd name="T5" fmla="*/ 13 h 13"/>
                <a:gd name="T6" fmla="*/ 18 w 18"/>
                <a:gd name="T7" fmla="*/ 1 h 13"/>
                <a:gd name="T8" fmla="*/ 18 w 18"/>
                <a:gd name="T9" fmla="*/ 1 h 13"/>
              </a:gdLst>
              <a:ahLst/>
              <a:cxnLst>
                <a:cxn ang="0">
                  <a:pos x="T0" y="T1"/>
                </a:cxn>
                <a:cxn ang="0">
                  <a:pos x="T2" y="T3"/>
                </a:cxn>
                <a:cxn ang="0">
                  <a:pos x="T4" y="T5"/>
                </a:cxn>
                <a:cxn ang="0">
                  <a:pos x="T6" y="T7"/>
                </a:cxn>
                <a:cxn ang="0">
                  <a:pos x="T8" y="T9"/>
                </a:cxn>
              </a:cxnLst>
              <a:rect l="0" t="0" r="r" b="b"/>
              <a:pathLst>
                <a:path w="18" h="13">
                  <a:moveTo>
                    <a:pt x="18" y="1"/>
                  </a:moveTo>
                  <a:cubicBezTo>
                    <a:pt x="12" y="5"/>
                    <a:pt x="6" y="9"/>
                    <a:pt x="0" y="13"/>
                  </a:cubicBezTo>
                  <a:cubicBezTo>
                    <a:pt x="0" y="13"/>
                    <a:pt x="1" y="13"/>
                    <a:pt x="1" y="13"/>
                  </a:cubicBezTo>
                  <a:cubicBezTo>
                    <a:pt x="6" y="9"/>
                    <a:pt x="12" y="5"/>
                    <a:pt x="18" y="1"/>
                  </a:cubicBezTo>
                  <a:cubicBezTo>
                    <a:pt x="18" y="1"/>
                    <a:pt x="18" y="0"/>
                    <a:pt x="18"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1" name="Freeform 2962"/>
            <p:cNvSpPr>
              <a:spLocks/>
            </p:cNvSpPr>
            <p:nvPr/>
          </p:nvSpPr>
          <p:spPr bwMode="auto">
            <a:xfrm>
              <a:off x="222250" y="136525"/>
              <a:ext cx="23813" cy="17462"/>
            </a:xfrm>
            <a:custGeom>
              <a:avLst/>
              <a:gdLst>
                <a:gd name="T0" fmla="*/ 4 w 4"/>
                <a:gd name="T1" fmla="*/ 0 h 3"/>
                <a:gd name="T2" fmla="*/ 0 w 4"/>
                <a:gd name="T3" fmla="*/ 3 h 3"/>
                <a:gd name="T4" fmla="*/ 0 w 4"/>
                <a:gd name="T5" fmla="*/ 3 h 3"/>
                <a:gd name="T6" fmla="*/ 4 w 4"/>
                <a:gd name="T7" fmla="*/ 0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cubicBezTo>
                    <a:pt x="2" y="1"/>
                    <a:pt x="1" y="2"/>
                    <a:pt x="0" y="3"/>
                  </a:cubicBezTo>
                  <a:cubicBezTo>
                    <a:pt x="0" y="3"/>
                    <a:pt x="0" y="3"/>
                    <a:pt x="0" y="3"/>
                  </a:cubicBezTo>
                  <a:cubicBezTo>
                    <a:pt x="1" y="2"/>
                    <a:pt x="3" y="1"/>
                    <a:pt x="4" y="0"/>
                  </a:cubicBezTo>
                  <a:cubicBezTo>
                    <a:pt x="4" y="0"/>
                    <a:pt x="4" y="0"/>
                    <a:pt x="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2" name="Freeform 2963"/>
            <p:cNvSpPr>
              <a:spLocks/>
            </p:cNvSpPr>
            <p:nvPr/>
          </p:nvSpPr>
          <p:spPr bwMode="auto">
            <a:xfrm>
              <a:off x="228600" y="136525"/>
              <a:ext cx="17463" cy="17462"/>
            </a:xfrm>
            <a:custGeom>
              <a:avLst/>
              <a:gdLst>
                <a:gd name="T0" fmla="*/ 3 w 3"/>
                <a:gd name="T1" fmla="*/ 0 h 3"/>
                <a:gd name="T2" fmla="*/ 1 w 3"/>
                <a:gd name="T3" fmla="*/ 2 h 3"/>
                <a:gd name="T4" fmla="*/ 3 w 3"/>
                <a:gd name="T5" fmla="*/ 0 h 3"/>
                <a:gd name="T6" fmla="*/ 3 w 3"/>
                <a:gd name="T7" fmla="*/ 0 h 3"/>
                <a:gd name="T8" fmla="*/ 0 w 3"/>
                <a:gd name="T9" fmla="*/ 3 h 3"/>
                <a:gd name="T10" fmla="*/ 0 w 3"/>
                <a:gd name="T11" fmla="*/ 3 h 3"/>
                <a:gd name="T12" fmla="*/ 3 w 3"/>
                <a:gd name="T13" fmla="*/ 1 h 3"/>
                <a:gd name="T14" fmla="*/ 3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0"/>
                  </a:moveTo>
                  <a:cubicBezTo>
                    <a:pt x="2" y="1"/>
                    <a:pt x="1" y="2"/>
                    <a:pt x="1" y="2"/>
                  </a:cubicBezTo>
                  <a:cubicBezTo>
                    <a:pt x="1" y="2"/>
                    <a:pt x="2" y="1"/>
                    <a:pt x="3" y="0"/>
                  </a:cubicBezTo>
                  <a:cubicBezTo>
                    <a:pt x="3" y="0"/>
                    <a:pt x="3" y="0"/>
                    <a:pt x="3" y="0"/>
                  </a:cubicBezTo>
                  <a:cubicBezTo>
                    <a:pt x="2" y="1"/>
                    <a:pt x="1" y="2"/>
                    <a:pt x="0" y="3"/>
                  </a:cubicBezTo>
                  <a:cubicBezTo>
                    <a:pt x="0" y="3"/>
                    <a:pt x="0" y="3"/>
                    <a:pt x="0" y="3"/>
                  </a:cubicBezTo>
                  <a:cubicBezTo>
                    <a:pt x="1" y="2"/>
                    <a:pt x="2" y="1"/>
                    <a:pt x="3" y="1"/>
                  </a:cubicBezTo>
                  <a:cubicBezTo>
                    <a:pt x="3" y="0"/>
                    <a:pt x="3" y="0"/>
                    <a:pt x="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3" name="Freeform 2964"/>
            <p:cNvSpPr>
              <a:spLocks/>
            </p:cNvSpPr>
            <p:nvPr/>
          </p:nvSpPr>
          <p:spPr bwMode="auto">
            <a:xfrm>
              <a:off x="93663" y="136525"/>
              <a:ext cx="152400" cy="82550"/>
            </a:xfrm>
            <a:custGeom>
              <a:avLst/>
              <a:gdLst>
                <a:gd name="T0" fmla="*/ 0 w 26"/>
                <a:gd name="T1" fmla="*/ 14 h 14"/>
                <a:gd name="T2" fmla="*/ 12 w 26"/>
                <a:gd name="T3" fmla="*/ 8 h 14"/>
                <a:gd name="T4" fmla="*/ 26 w 26"/>
                <a:gd name="T5" fmla="*/ 0 h 14"/>
                <a:gd name="T6" fmla="*/ 26 w 26"/>
                <a:gd name="T7" fmla="*/ 0 h 14"/>
                <a:gd name="T8" fmla="*/ 17 w 26"/>
                <a:gd name="T9" fmla="*/ 4 h 14"/>
                <a:gd name="T10" fmla="*/ 0 w 26"/>
                <a:gd name="T11" fmla="*/ 14 h 14"/>
                <a:gd name="T12" fmla="*/ 0 w 2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0" y="14"/>
                  </a:moveTo>
                  <a:cubicBezTo>
                    <a:pt x="4" y="12"/>
                    <a:pt x="8" y="10"/>
                    <a:pt x="12" y="8"/>
                  </a:cubicBezTo>
                  <a:cubicBezTo>
                    <a:pt x="16" y="5"/>
                    <a:pt x="20" y="1"/>
                    <a:pt x="26" y="0"/>
                  </a:cubicBezTo>
                  <a:cubicBezTo>
                    <a:pt x="26" y="0"/>
                    <a:pt x="26" y="0"/>
                    <a:pt x="26" y="0"/>
                  </a:cubicBezTo>
                  <a:cubicBezTo>
                    <a:pt x="23" y="1"/>
                    <a:pt x="20" y="2"/>
                    <a:pt x="17" y="4"/>
                  </a:cubicBezTo>
                  <a:cubicBezTo>
                    <a:pt x="12" y="8"/>
                    <a:pt x="6" y="11"/>
                    <a:pt x="0" y="14"/>
                  </a:cubicBezTo>
                  <a:cubicBezTo>
                    <a:pt x="0" y="14"/>
                    <a:pt x="0" y="14"/>
                    <a:pt x="0" y="1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4" name="Freeform 2965"/>
            <p:cNvSpPr>
              <a:spLocks/>
            </p:cNvSpPr>
            <p:nvPr/>
          </p:nvSpPr>
          <p:spPr bwMode="auto">
            <a:xfrm>
              <a:off x="87313" y="112713"/>
              <a:ext cx="158750" cy="106362"/>
            </a:xfrm>
            <a:custGeom>
              <a:avLst/>
              <a:gdLst>
                <a:gd name="T0" fmla="*/ 27 w 27"/>
                <a:gd name="T1" fmla="*/ 0 h 18"/>
                <a:gd name="T2" fmla="*/ 0 w 27"/>
                <a:gd name="T3" fmla="*/ 18 h 18"/>
                <a:gd name="T4" fmla="*/ 0 w 27"/>
                <a:gd name="T5" fmla="*/ 18 h 18"/>
                <a:gd name="T6" fmla="*/ 27 w 27"/>
                <a:gd name="T7" fmla="*/ 0 h 18"/>
                <a:gd name="T8" fmla="*/ 27 w 27"/>
                <a:gd name="T9" fmla="*/ 0 h 18"/>
              </a:gdLst>
              <a:ahLst/>
              <a:cxnLst>
                <a:cxn ang="0">
                  <a:pos x="T0" y="T1"/>
                </a:cxn>
                <a:cxn ang="0">
                  <a:pos x="T2" y="T3"/>
                </a:cxn>
                <a:cxn ang="0">
                  <a:pos x="T4" y="T5"/>
                </a:cxn>
                <a:cxn ang="0">
                  <a:pos x="T6" y="T7"/>
                </a:cxn>
                <a:cxn ang="0">
                  <a:pos x="T8" y="T9"/>
                </a:cxn>
              </a:cxnLst>
              <a:rect l="0" t="0" r="r" b="b"/>
              <a:pathLst>
                <a:path w="27" h="18">
                  <a:moveTo>
                    <a:pt x="27" y="0"/>
                  </a:moveTo>
                  <a:cubicBezTo>
                    <a:pt x="18" y="6"/>
                    <a:pt x="9" y="12"/>
                    <a:pt x="0" y="18"/>
                  </a:cubicBezTo>
                  <a:cubicBezTo>
                    <a:pt x="0" y="18"/>
                    <a:pt x="0" y="18"/>
                    <a:pt x="0" y="18"/>
                  </a:cubicBezTo>
                  <a:cubicBezTo>
                    <a:pt x="9" y="12"/>
                    <a:pt x="19" y="6"/>
                    <a:pt x="27" y="0"/>
                  </a:cubicBezTo>
                  <a:cubicBezTo>
                    <a:pt x="27" y="0"/>
                    <a:pt x="27" y="0"/>
                    <a:pt x="2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5" name="Freeform 2966"/>
            <p:cNvSpPr>
              <a:spLocks/>
            </p:cNvSpPr>
            <p:nvPr/>
          </p:nvSpPr>
          <p:spPr bwMode="auto">
            <a:xfrm>
              <a:off x="234950" y="106363"/>
              <a:ext cx="11113" cy="17462"/>
            </a:xfrm>
            <a:custGeom>
              <a:avLst/>
              <a:gdLst>
                <a:gd name="T0" fmla="*/ 2 w 2"/>
                <a:gd name="T1" fmla="*/ 1 h 3"/>
                <a:gd name="T2" fmla="*/ 2 w 2"/>
                <a:gd name="T3" fmla="*/ 0 h 3"/>
                <a:gd name="T4" fmla="*/ 2 w 2"/>
                <a:gd name="T5" fmla="*/ 0 h 3"/>
                <a:gd name="T6" fmla="*/ 2 w 2"/>
                <a:gd name="T7" fmla="*/ 1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2" y="1"/>
                    <a:pt x="2" y="1"/>
                    <a:pt x="2" y="0"/>
                  </a:cubicBezTo>
                  <a:cubicBezTo>
                    <a:pt x="2" y="0"/>
                    <a:pt x="2" y="0"/>
                    <a:pt x="2" y="0"/>
                  </a:cubicBezTo>
                  <a:cubicBezTo>
                    <a:pt x="0" y="1"/>
                    <a:pt x="0" y="3"/>
                    <a:pt x="2" y="1"/>
                  </a:cubicBezTo>
                  <a:cubicBezTo>
                    <a:pt x="2" y="1"/>
                    <a:pt x="2" y="1"/>
                    <a:pt x="2"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6" name="Freeform 2967"/>
            <p:cNvSpPr>
              <a:spLocks/>
            </p:cNvSpPr>
            <p:nvPr/>
          </p:nvSpPr>
          <p:spPr bwMode="auto">
            <a:xfrm>
              <a:off x="158750" y="106363"/>
              <a:ext cx="87313" cy="47625"/>
            </a:xfrm>
            <a:custGeom>
              <a:avLst/>
              <a:gdLst>
                <a:gd name="T0" fmla="*/ 1 w 15"/>
                <a:gd name="T1" fmla="*/ 8 h 8"/>
                <a:gd name="T2" fmla="*/ 15 w 15"/>
                <a:gd name="T3" fmla="*/ 1 h 8"/>
                <a:gd name="T4" fmla="*/ 15 w 15"/>
                <a:gd name="T5" fmla="*/ 0 h 8"/>
                <a:gd name="T6" fmla="*/ 0 w 15"/>
                <a:gd name="T7" fmla="*/ 8 h 8"/>
                <a:gd name="T8" fmla="*/ 1 w 15"/>
                <a:gd name="T9" fmla="*/ 8 h 8"/>
              </a:gdLst>
              <a:ahLst/>
              <a:cxnLst>
                <a:cxn ang="0">
                  <a:pos x="T0" y="T1"/>
                </a:cxn>
                <a:cxn ang="0">
                  <a:pos x="T2" y="T3"/>
                </a:cxn>
                <a:cxn ang="0">
                  <a:pos x="T4" y="T5"/>
                </a:cxn>
                <a:cxn ang="0">
                  <a:pos x="T6" y="T7"/>
                </a:cxn>
                <a:cxn ang="0">
                  <a:pos x="T8" y="T9"/>
                </a:cxn>
              </a:cxnLst>
              <a:rect l="0" t="0" r="r" b="b"/>
              <a:pathLst>
                <a:path w="15" h="8">
                  <a:moveTo>
                    <a:pt x="1" y="8"/>
                  </a:moveTo>
                  <a:cubicBezTo>
                    <a:pt x="5" y="5"/>
                    <a:pt x="10" y="3"/>
                    <a:pt x="15" y="1"/>
                  </a:cubicBezTo>
                  <a:cubicBezTo>
                    <a:pt x="15" y="0"/>
                    <a:pt x="15" y="0"/>
                    <a:pt x="15" y="0"/>
                  </a:cubicBezTo>
                  <a:cubicBezTo>
                    <a:pt x="10" y="3"/>
                    <a:pt x="5" y="5"/>
                    <a:pt x="0" y="8"/>
                  </a:cubicBezTo>
                  <a:cubicBezTo>
                    <a:pt x="0" y="8"/>
                    <a:pt x="1" y="8"/>
                    <a:pt x="1" y="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7" name="Freeform 2968"/>
            <p:cNvSpPr>
              <a:spLocks/>
            </p:cNvSpPr>
            <p:nvPr/>
          </p:nvSpPr>
          <p:spPr bwMode="auto">
            <a:xfrm>
              <a:off x="58738" y="165100"/>
              <a:ext cx="87313" cy="53975"/>
            </a:xfrm>
            <a:custGeom>
              <a:avLst/>
              <a:gdLst>
                <a:gd name="T0" fmla="*/ 0 w 15"/>
                <a:gd name="T1" fmla="*/ 9 h 9"/>
                <a:gd name="T2" fmla="*/ 14 w 15"/>
                <a:gd name="T3" fmla="*/ 0 h 9"/>
                <a:gd name="T4" fmla="*/ 14 w 15"/>
                <a:gd name="T5" fmla="*/ 0 h 9"/>
                <a:gd name="T6" fmla="*/ 0 w 15"/>
                <a:gd name="T7" fmla="*/ 9 h 9"/>
                <a:gd name="T8" fmla="*/ 0 w 15"/>
                <a:gd name="T9" fmla="*/ 9 h 9"/>
              </a:gdLst>
              <a:ahLst/>
              <a:cxnLst>
                <a:cxn ang="0">
                  <a:pos x="T0" y="T1"/>
                </a:cxn>
                <a:cxn ang="0">
                  <a:pos x="T2" y="T3"/>
                </a:cxn>
                <a:cxn ang="0">
                  <a:pos x="T4" y="T5"/>
                </a:cxn>
                <a:cxn ang="0">
                  <a:pos x="T6" y="T7"/>
                </a:cxn>
                <a:cxn ang="0">
                  <a:pos x="T8" y="T9"/>
                </a:cxn>
              </a:cxnLst>
              <a:rect l="0" t="0" r="r" b="b"/>
              <a:pathLst>
                <a:path w="15" h="9">
                  <a:moveTo>
                    <a:pt x="0" y="9"/>
                  </a:moveTo>
                  <a:cubicBezTo>
                    <a:pt x="5" y="6"/>
                    <a:pt x="10" y="3"/>
                    <a:pt x="14" y="0"/>
                  </a:cubicBezTo>
                  <a:cubicBezTo>
                    <a:pt x="15" y="0"/>
                    <a:pt x="14" y="0"/>
                    <a:pt x="14" y="0"/>
                  </a:cubicBezTo>
                  <a:cubicBezTo>
                    <a:pt x="9" y="3"/>
                    <a:pt x="5" y="6"/>
                    <a:pt x="0" y="9"/>
                  </a:cubicBezTo>
                  <a:cubicBezTo>
                    <a:pt x="0" y="9"/>
                    <a:pt x="0" y="9"/>
                    <a:pt x="0"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8" name="Freeform 2969"/>
            <p:cNvSpPr>
              <a:spLocks/>
            </p:cNvSpPr>
            <p:nvPr/>
          </p:nvSpPr>
          <p:spPr bwMode="auto">
            <a:xfrm>
              <a:off x="58738" y="165100"/>
              <a:ext cx="69850" cy="53975"/>
            </a:xfrm>
            <a:custGeom>
              <a:avLst/>
              <a:gdLst>
                <a:gd name="T0" fmla="*/ 12 w 12"/>
                <a:gd name="T1" fmla="*/ 0 h 9"/>
                <a:gd name="T2" fmla="*/ 0 w 12"/>
                <a:gd name="T3" fmla="*/ 9 h 9"/>
                <a:gd name="T4" fmla="*/ 0 w 12"/>
                <a:gd name="T5" fmla="*/ 9 h 9"/>
                <a:gd name="T6" fmla="*/ 12 w 12"/>
                <a:gd name="T7" fmla="*/ 0 h 9"/>
                <a:gd name="T8" fmla="*/ 12 w 12"/>
                <a:gd name="T9" fmla="*/ 0 h 9"/>
              </a:gdLst>
              <a:ahLst/>
              <a:cxnLst>
                <a:cxn ang="0">
                  <a:pos x="T0" y="T1"/>
                </a:cxn>
                <a:cxn ang="0">
                  <a:pos x="T2" y="T3"/>
                </a:cxn>
                <a:cxn ang="0">
                  <a:pos x="T4" y="T5"/>
                </a:cxn>
                <a:cxn ang="0">
                  <a:pos x="T6" y="T7"/>
                </a:cxn>
                <a:cxn ang="0">
                  <a:pos x="T8" y="T9"/>
                </a:cxn>
              </a:cxnLst>
              <a:rect l="0" t="0" r="r" b="b"/>
              <a:pathLst>
                <a:path w="12" h="9">
                  <a:moveTo>
                    <a:pt x="12" y="0"/>
                  </a:moveTo>
                  <a:cubicBezTo>
                    <a:pt x="8" y="3"/>
                    <a:pt x="4" y="6"/>
                    <a:pt x="0" y="9"/>
                  </a:cubicBezTo>
                  <a:cubicBezTo>
                    <a:pt x="0" y="9"/>
                    <a:pt x="0" y="9"/>
                    <a:pt x="0" y="9"/>
                  </a:cubicBezTo>
                  <a:cubicBezTo>
                    <a:pt x="4" y="6"/>
                    <a:pt x="8" y="3"/>
                    <a:pt x="12" y="0"/>
                  </a:cubicBezTo>
                  <a:cubicBezTo>
                    <a:pt x="12" y="0"/>
                    <a:pt x="12" y="0"/>
                    <a:pt x="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89" name="Freeform 2970"/>
            <p:cNvSpPr>
              <a:spLocks/>
            </p:cNvSpPr>
            <p:nvPr/>
          </p:nvSpPr>
          <p:spPr bwMode="auto">
            <a:xfrm>
              <a:off x="169863" y="100013"/>
              <a:ext cx="76200" cy="41275"/>
            </a:xfrm>
            <a:custGeom>
              <a:avLst/>
              <a:gdLst>
                <a:gd name="T0" fmla="*/ 13 w 13"/>
                <a:gd name="T1" fmla="*/ 0 h 7"/>
                <a:gd name="T2" fmla="*/ 0 w 13"/>
                <a:gd name="T3" fmla="*/ 7 h 7"/>
                <a:gd name="T4" fmla="*/ 0 w 13"/>
                <a:gd name="T5" fmla="*/ 7 h 7"/>
                <a:gd name="T6" fmla="*/ 13 w 13"/>
                <a:gd name="T7" fmla="*/ 0 h 7"/>
                <a:gd name="T8" fmla="*/ 13 w 13"/>
                <a:gd name="T9" fmla="*/ 0 h 7"/>
              </a:gdLst>
              <a:ahLst/>
              <a:cxnLst>
                <a:cxn ang="0">
                  <a:pos x="T0" y="T1"/>
                </a:cxn>
                <a:cxn ang="0">
                  <a:pos x="T2" y="T3"/>
                </a:cxn>
                <a:cxn ang="0">
                  <a:pos x="T4" y="T5"/>
                </a:cxn>
                <a:cxn ang="0">
                  <a:pos x="T6" y="T7"/>
                </a:cxn>
                <a:cxn ang="0">
                  <a:pos x="T8" y="T9"/>
                </a:cxn>
              </a:cxnLst>
              <a:rect l="0" t="0" r="r" b="b"/>
              <a:pathLst>
                <a:path w="13" h="7">
                  <a:moveTo>
                    <a:pt x="13" y="0"/>
                  </a:moveTo>
                  <a:cubicBezTo>
                    <a:pt x="8" y="2"/>
                    <a:pt x="4" y="4"/>
                    <a:pt x="0" y="7"/>
                  </a:cubicBezTo>
                  <a:cubicBezTo>
                    <a:pt x="0" y="7"/>
                    <a:pt x="0" y="7"/>
                    <a:pt x="0" y="7"/>
                  </a:cubicBezTo>
                  <a:cubicBezTo>
                    <a:pt x="4" y="5"/>
                    <a:pt x="9" y="2"/>
                    <a:pt x="13" y="0"/>
                  </a:cubicBezTo>
                  <a:cubicBezTo>
                    <a:pt x="13" y="0"/>
                    <a:pt x="13" y="0"/>
                    <a:pt x="1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0" name="Freeform 2971"/>
            <p:cNvSpPr>
              <a:spLocks/>
            </p:cNvSpPr>
            <p:nvPr/>
          </p:nvSpPr>
          <p:spPr bwMode="auto">
            <a:xfrm>
              <a:off x="176213" y="88900"/>
              <a:ext cx="69850" cy="34925"/>
            </a:xfrm>
            <a:custGeom>
              <a:avLst/>
              <a:gdLst>
                <a:gd name="T0" fmla="*/ 0 w 12"/>
                <a:gd name="T1" fmla="*/ 6 h 6"/>
                <a:gd name="T2" fmla="*/ 12 w 12"/>
                <a:gd name="T3" fmla="*/ 0 h 6"/>
                <a:gd name="T4" fmla="*/ 12 w 12"/>
                <a:gd name="T5" fmla="*/ 0 h 6"/>
                <a:gd name="T6" fmla="*/ 0 w 12"/>
                <a:gd name="T7" fmla="*/ 6 h 6"/>
                <a:gd name="T8" fmla="*/ 0 w 12"/>
                <a:gd name="T9" fmla="*/ 6 h 6"/>
              </a:gdLst>
              <a:ahLst/>
              <a:cxnLst>
                <a:cxn ang="0">
                  <a:pos x="T0" y="T1"/>
                </a:cxn>
                <a:cxn ang="0">
                  <a:pos x="T2" y="T3"/>
                </a:cxn>
                <a:cxn ang="0">
                  <a:pos x="T4" y="T5"/>
                </a:cxn>
                <a:cxn ang="0">
                  <a:pos x="T6" y="T7"/>
                </a:cxn>
                <a:cxn ang="0">
                  <a:pos x="T8" y="T9"/>
                </a:cxn>
              </a:cxnLst>
              <a:rect l="0" t="0" r="r" b="b"/>
              <a:pathLst>
                <a:path w="12" h="6">
                  <a:moveTo>
                    <a:pt x="0" y="6"/>
                  </a:moveTo>
                  <a:cubicBezTo>
                    <a:pt x="4" y="4"/>
                    <a:pt x="8" y="2"/>
                    <a:pt x="12" y="0"/>
                  </a:cubicBezTo>
                  <a:cubicBezTo>
                    <a:pt x="12" y="0"/>
                    <a:pt x="12" y="0"/>
                    <a:pt x="12" y="0"/>
                  </a:cubicBezTo>
                  <a:cubicBezTo>
                    <a:pt x="8" y="2"/>
                    <a:pt x="4" y="4"/>
                    <a:pt x="0" y="6"/>
                  </a:cubicBezTo>
                  <a:cubicBezTo>
                    <a:pt x="0" y="6"/>
                    <a:pt x="0" y="6"/>
                    <a:pt x="0" y="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1" name="Freeform 2972"/>
            <p:cNvSpPr>
              <a:spLocks/>
            </p:cNvSpPr>
            <p:nvPr/>
          </p:nvSpPr>
          <p:spPr bwMode="auto">
            <a:xfrm>
              <a:off x="41275" y="165100"/>
              <a:ext cx="69850" cy="41275"/>
            </a:xfrm>
            <a:custGeom>
              <a:avLst/>
              <a:gdLst>
                <a:gd name="T0" fmla="*/ 1 w 12"/>
                <a:gd name="T1" fmla="*/ 7 h 7"/>
                <a:gd name="T2" fmla="*/ 12 w 12"/>
                <a:gd name="T3" fmla="*/ 0 h 7"/>
                <a:gd name="T4" fmla="*/ 12 w 12"/>
                <a:gd name="T5" fmla="*/ 0 h 7"/>
                <a:gd name="T6" fmla="*/ 1 w 12"/>
                <a:gd name="T7" fmla="*/ 7 h 7"/>
                <a:gd name="T8" fmla="*/ 1 w 12"/>
                <a:gd name="T9" fmla="*/ 7 h 7"/>
              </a:gdLst>
              <a:ahLst/>
              <a:cxnLst>
                <a:cxn ang="0">
                  <a:pos x="T0" y="T1"/>
                </a:cxn>
                <a:cxn ang="0">
                  <a:pos x="T2" y="T3"/>
                </a:cxn>
                <a:cxn ang="0">
                  <a:pos x="T4" y="T5"/>
                </a:cxn>
                <a:cxn ang="0">
                  <a:pos x="T6" y="T7"/>
                </a:cxn>
                <a:cxn ang="0">
                  <a:pos x="T8" y="T9"/>
                </a:cxn>
              </a:cxnLst>
              <a:rect l="0" t="0" r="r" b="b"/>
              <a:pathLst>
                <a:path w="12" h="7">
                  <a:moveTo>
                    <a:pt x="1" y="7"/>
                  </a:moveTo>
                  <a:cubicBezTo>
                    <a:pt x="5" y="4"/>
                    <a:pt x="8" y="2"/>
                    <a:pt x="12" y="0"/>
                  </a:cubicBezTo>
                  <a:cubicBezTo>
                    <a:pt x="12" y="0"/>
                    <a:pt x="12" y="0"/>
                    <a:pt x="12" y="0"/>
                  </a:cubicBezTo>
                  <a:cubicBezTo>
                    <a:pt x="8" y="2"/>
                    <a:pt x="4" y="4"/>
                    <a:pt x="1" y="7"/>
                  </a:cubicBezTo>
                  <a:cubicBezTo>
                    <a:pt x="0" y="7"/>
                    <a:pt x="1" y="7"/>
                    <a:pt x="1"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2" name="Freeform 2973"/>
            <p:cNvSpPr>
              <a:spLocks/>
            </p:cNvSpPr>
            <p:nvPr/>
          </p:nvSpPr>
          <p:spPr bwMode="auto">
            <a:xfrm>
              <a:off x="41275" y="165100"/>
              <a:ext cx="69850" cy="41275"/>
            </a:xfrm>
            <a:custGeom>
              <a:avLst/>
              <a:gdLst>
                <a:gd name="T0" fmla="*/ 12 w 12"/>
                <a:gd name="T1" fmla="*/ 0 h 7"/>
                <a:gd name="T2" fmla="*/ 0 w 12"/>
                <a:gd name="T3" fmla="*/ 7 h 7"/>
                <a:gd name="T4" fmla="*/ 1 w 12"/>
                <a:gd name="T5" fmla="*/ 7 h 7"/>
                <a:gd name="T6" fmla="*/ 12 w 12"/>
                <a:gd name="T7" fmla="*/ 0 h 7"/>
                <a:gd name="T8" fmla="*/ 12 w 12"/>
                <a:gd name="T9" fmla="*/ 0 h 7"/>
              </a:gdLst>
              <a:ahLst/>
              <a:cxnLst>
                <a:cxn ang="0">
                  <a:pos x="T0" y="T1"/>
                </a:cxn>
                <a:cxn ang="0">
                  <a:pos x="T2" y="T3"/>
                </a:cxn>
                <a:cxn ang="0">
                  <a:pos x="T4" y="T5"/>
                </a:cxn>
                <a:cxn ang="0">
                  <a:pos x="T6" y="T7"/>
                </a:cxn>
                <a:cxn ang="0">
                  <a:pos x="T8" y="T9"/>
                </a:cxn>
              </a:cxnLst>
              <a:rect l="0" t="0" r="r" b="b"/>
              <a:pathLst>
                <a:path w="12" h="7">
                  <a:moveTo>
                    <a:pt x="12" y="0"/>
                  </a:moveTo>
                  <a:cubicBezTo>
                    <a:pt x="8" y="2"/>
                    <a:pt x="4" y="5"/>
                    <a:pt x="0" y="7"/>
                  </a:cubicBezTo>
                  <a:cubicBezTo>
                    <a:pt x="0" y="7"/>
                    <a:pt x="1" y="7"/>
                    <a:pt x="1" y="7"/>
                  </a:cubicBezTo>
                  <a:cubicBezTo>
                    <a:pt x="4" y="5"/>
                    <a:pt x="8" y="2"/>
                    <a:pt x="12" y="0"/>
                  </a:cubicBezTo>
                  <a:cubicBezTo>
                    <a:pt x="12" y="0"/>
                    <a:pt x="12" y="0"/>
                    <a:pt x="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3" name="Freeform 2974"/>
            <p:cNvSpPr>
              <a:spLocks/>
            </p:cNvSpPr>
            <p:nvPr/>
          </p:nvSpPr>
          <p:spPr bwMode="auto">
            <a:xfrm>
              <a:off x="176213" y="88900"/>
              <a:ext cx="58738" cy="34925"/>
            </a:xfrm>
            <a:custGeom>
              <a:avLst/>
              <a:gdLst>
                <a:gd name="T0" fmla="*/ 9 w 10"/>
                <a:gd name="T1" fmla="*/ 0 h 6"/>
                <a:gd name="T2" fmla="*/ 0 w 10"/>
                <a:gd name="T3" fmla="*/ 5 h 6"/>
                <a:gd name="T4" fmla="*/ 1 w 10"/>
                <a:gd name="T5" fmla="*/ 5 h 6"/>
                <a:gd name="T6" fmla="*/ 9 w 10"/>
                <a:gd name="T7" fmla="*/ 0 h 6"/>
                <a:gd name="T8" fmla="*/ 9 w 10"/>
                <a:gd name="T9" fmla="*/ 0 h 6"/>
              </a:gdLst>
              <a:ahLst/>
              <a:cxnLst>
                <a:cxn ang="0">
                  <a:pos x="T0" y="T1"/>
                </a:cxn>
                <a:cxn ang="0">
                  <a:pos x="T2" y="T3"/>
                </a:cxn>
                <a:cxn ang="0">
                  <a:pos x="T4" y="T5"/>
                </a:cxn>
                <a:cxn ang="0">
                  <a:pos x="T6" y="T7"/>
                </a:cxn>
                <a:cxn ang="0">
                  <a:pos x="T8" y="T9"/>
                </a:cxn>
              </a:cxnLst>
              <a:rect l="0" t="0" r="r" b="b"/>
              <a:pathLst>
                <a:path w="10" h="6">
                  <a:moveTo>
                    <a:pt x="9" y="0"/>
                  </a:moveTo>
                  <a:cubicBezTo>
                    <a:pt x="6" y="2"/>
                    <a:pt x="3" y="4"/>
                    <a:pt x="0" y="5"/>
                  </a:cubicBezTo>
                  <a:cubicBezTo>
                    <a:pt x="0" y="5"/>
                    <a:pt x="0" y="6"/>
                    <a:pt x="1" y="5"/>
                  </a:cubicBezTo>
                  <a:cubicBezTo>
                    <a:pt x="3" y="4"/>
                    <a:pt x="6" y="2"/>
                    <a:pt x="9" y="0"/>
                  </a:cubicBezTo>
                  <a:cubicBezTo>
                    <a:pt x="10" y="0"/>
                    <a:pt x="9" y="0"/>
                    <a:pt x="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4" name="Freeform 2975"/>
            <p:cNvSpPr>
              <a:spLocks/>
            </p:cNvSpPr>
            <p:nvPr/>
          </p:nvSpPr>
          <p:spPr bwMode="auto">
            <a:xfrm>
              <a:off x="176213" y="82550"/>
              <a:ext cx="52388" cy="30162"/>
            </a:xfrm>
            <a:custGeom>
              <a:avLst/>
              <a:gdLst>
                <a:gd name="T0" fmla="*/ 0 w 9"/>
                <a:gd name="T1" fmla="*/ 5 h 5"/>
                <a:gd name="T2" fmla="*/ 8 w 9"/>
                <a:gd name="T3" fmla="*/ 1 h 5"/>
                <a:gd name="T4" fmla="*/ 8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cubicBezTo>
                    <a:pt x="3" y="4"/>
                    <a:pt x="6" y="2"/>
                    <a:pt x="8" y="1"/>
                  </a:cubicBezTo>
                  <a:cubicBezTo>
                    <a:pt x="9" y="1"/>
                    <a:pt x="8" y="0"/>
                    <a:pt x="8" y="0"/>
                  </a:cubicBezTo>
                  <a:cubicBezTo>
                    <a:pt x="6" y="2"/>
                    <a:pt x="3" y="3"/>
                    <a:pt x="0" y="5"/>
                  </a:cubicBezTo>
                  <a:cubicBezTo>
                    <a:pt x="0" y="5"/>
                    <a:pt x="0" y="5"/>
                    <a:pt x="0"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5" name="Freeform 2976"/>
            <p:cNvSpPr>
              <a:spLocks/>
            </p:cNvSpPr>
            <p:nvPr/>
          </p:nvSpPr>
          <p:spPr bwMode="auto">
            <a:xfrm>
              <a:off x="34925" y="153988"/>
              <a:ext cx="65088" cy="41275"/>
            </a:xfrm>
            <a:custGeom>
              <a:avLst/>
              <a:gdLst>
                <a:gd name="T0" fmla="*/ 9 w 11"/>
                <a:gd name="T1" fmla="*/ 0 h 7"/>
                <a:gd name="T2" fmla="*/ 0 w 11"/>
                <a:gd name="T3" fmla="*/ 7 h 7"/>
                <a:gd name="T4" fmla="*/ 0 w 11"/>
                <a:gd name="T5" fmla="*/ 7 h 7"/>
                <a:gd name="T6" fmla="*/ 2 w 11"/>
                <a:gd name="T7" fmla="*/ 6 h 7"/>
                <a:gd name="T8" fmla="*/ 0 w 11"/>
                <a:gd name="T9" fmla="*/ 7 h 7"/>
                <a:gd name="T10" fmla="*/ 0 w 11"/>
                <a:gd name="T11" fmla="*/ 7 h 7"/>
                <a:gd name="T12" fmla="*/ 11 w 11"/>
                <a:gd name="T13" fmla="*/ 1 h 7"/>
                <a:gd name="T14" fmla="*/ 11 w 11"/>
                <a:gd name="T15" fmla="*/ 1 h 7"/>
                <a:gd name="T16" fmla="*/ 4 w 11"/>
                <a:gd name="T17" fmla="*/ 5 h 7"/>
                <a:gd name="T18" fmla="*/ 1 w 11"/>
                <a:gd name="T19" fmla="*/ 6 h 7"/>
                <a:gd name="T20" fmla="*/ 0 w 11"/>
                <a:gd name="T21" fmla="*/ 7 h 7"/>
                <a:gd name="T22" fmla="*/ 1 w 11"/>
                <a:gd name="T23" fmla="*/ 6 h 7"/>
                <a:gd name="T24" fmla="*/ 1 w 11"/>
                <a:gd name="T25" fmla="*/ 7 h 7"/>
                <a:gd name="T26" fmla="*/ 1 w 11"/>
                <a:gd name="T27" fmla="*/ 7 h 7"/>
                <a:gd name="T28" fmla="*/ 4 w 11"/>
                <a:gd name="T29" fmla="*/ 4 h 7"/>
                <a:gd name="T30" fmla="*/ 9 w 11"/>
                <a:gd name="T31" fmla="*/ 0 h 7"/>
                <a:gd name="T32" fmla="*/ 9 w 11"/>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7">
                  <a:moveTo>
                    <a:pt x="9" y="0"/>
                  </a:moveTo>
                  <a:cubicBezTo>
                    <a:pt x="6" y="2"/>
                    <a:pt x="3" y="4"/>
                    <a:pt x="0" y="7"/>
                  </a:cubicBezTo>
                  <a:cubicBezTo>
                    <a:pt x="0" y="7"/>
                    <a:pt x="0" y="7"/>
                    <a:pt x="0" y="7"/>
                  </a:cubicBezTo>
                  <a:cubicBezTo>
                    <a:pt x="1" y="7"/>
                    <a:pt x="3" y="7"/>
                    <a:pt x="2" y="6"/>
                  </a:cubicBezTo>
                  <a:cubicBezTo>
                    <a:pt x="2" y="5"/>
                    <a:pt x="0" y="7"/>
                    <a:pt x="0" y="7"/>
                  </a:cubicBezTo>
                  <a:cubicBezTo>
                    <a:pt x="0" y="7"/>
                    <a:pt x="0" y="7"/>
                    <a:pt x="0" y="7"/>
                  </a:cubicBezTo>
                  <a:cubicBezTo>
                    <a:pt x="4" y="5"/>
                    <a:pt x="7" y="3"/>
                    <a:pt x="11" y="1"/>
                  </a:cubicBezTo>
                  <a:cubicBezTo>
                    <a:pt x="11" y="1"/>
                    <a:pt x="11" y="1"/>
                    <a:pt x="11" y="1"/>
                  </a:cubicBezTo>
                  <a:cubicBezTo>
                    <a:pt x="9" y="2"/>
                    <a:pt x="7" y="4"/>
                    <a:pt x="4" y="5"/>
                  </a:cubicBezTo>
                  <a:cubicBezTo>
                    <a:pt x="3" y="5"/>
                    <a:pt x="2" y="6"/>
                    <a:pt x="1" y="6"/>
                  </a:cubicBezTo>
                  <a:cubicBezTo>
                    <a:pt x="1" y="6"/>
                    <a:pt x="1" y="7"/>
                    <a:pt x="0" y="7"/>
                  </a:cubicBezTo>
                  <a:cubicBezTo>
                    <a:pt x="1" y="7"/>
                    <a:pt x="1" y="6"/>
                    <a:pt x="1" y="6"/>
                  </a:cubicBezTo>
                  <a:cubicBezTo>
                    <a:pt x="2" y="7"/>
                    <a:pt x="1" y="7"/>
                    <a:pt x="1" y="7"/>
                  </a:cubicBezTo>
                  <a:cubicBezTo>
                    <a:pt x="0" y="7"/>
                    <a:pt x="0" y="7"/>
                    <a:pt x="1" y="7"/>
                  </a:cubicBezTo>
                  <a:cubicBezTo>
                    <a:pt x="2" y="6"/>
                    <a:pt x="3" y="5"/>
                    <a:pt x="4" y="4"/>
                  </a:cubicBezTo>
                  <a:cubicBezTo>
                    <a:pt x="5" y="3"/>
                    <a:pt x="7" y="1"/>
                    <a:pt x="9" y="0"/>
                  </a:cubicBezTo>
                  <a:cubicBezTo>
                    <a:pt x="9" y="0"/>
                    <a:pt x="9" y="0"/>
                    <a:pt x="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6" name="Freeform 2977"/>
            <p:cNvSpPr>
              <a:spLocks/>
            </p:cNvSpPr>
            <p:nvPr/>
          </p:nvSpPr>
          <p:spPr bwMode="auto">
            <a:xfrm>
              <a:off x="169863" y="65088"/>
              <a:ext cx="58738" cy="34925"/>
            </a:xfrm>
            <a:custGeom>
              <a:avLst/>
              <a:gdLst>
                <a:gd name="T0" fmla="*/ 10 w 10"/>
                <a:gd name="T1" fmla="*/ 0 h 6"/>
                <a:gd name="T2" fmla="*/ 1 w 10"/>
                <a:gd name="T3" fmla="*/ 6 h 6"/>
                <a:gd name="T4" fmla="*/ 1 w 10"/>
                <a:gd name="T5" fmla="*/ 6 h 6"/>
                <a:gd name="T6" fmla="*/ 10 w 10"/>
                <a:gd name="T7" fmla="*/ 0 h 6"/>
                <a:gd name="T8" fmla="*/ 10 w 10"/>
                <a:gd name="T9" fmla="*/ 0 h 6"/>
              </a:gdLst>
              <a:ahLst/>
              <a:cxnLst>
                <a:cxn ang="0">
                  <a:pos x="T0" y="T1"/>
                </a:cxn>
                <a:cxn ang="0">
                  <a:pos x="T2" y="T3"/>
                </a:cxn>
                <a:cxn ang="0">
                  <a:pos x="T4" y="T5"/>
                </a:cxn>
                <a:cxn ang="0">
                  <a:pos x="T6" y="T7"/>
                </a:cxn>
                <a:cxn ang="0">
                  <a:pos x="T8" y="T9"/>
                </a:cxn>
              </a:cxnLst>
              <a:rect l="0" t="0" r="r" b="b"/>
              <a:pathLst>
                <a:path w="10" h="6">
                  <a:moveTo>
                    <a:pt x="10" y="0"/>
                  </a:moveTo>
                  <a:cubicBezTo>
                    <a:pt x="7" y="2"/>
                    <a:pt x="4" y="4"/>
                    <a:pt x="1" y="6"/>
                  </a:cubicBezTo>
                  <a:cubicBezTo>
                    <a:pt x="0" y="6"/>
                    <a:pt x="1" y="6"/>
                    <a:pt x="1" y="6"/>
                  </a:cubicBezTo>
                  <a:cubicBezTo>
                    <a:pt x="4" y="4"/>
                    <a:pt x="7" y="2"/>
                    <a:pt x="10" y="0"/>
                  </a:cubicBezTo>
                  <a:cubicBezTo>
                    <a:pt x="10" y="0"/>
                    <a:pt x="10" y="0"/>
                    <a:pt x="10"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7" name="Freeform 2978"/>
            <p:cNvSpPr>
              <a:spLocks/>
            </p:cNvSpPr>
            <p:nvPr/>
          </p:nvSpPr>
          <p:spPr bwMode="auto">
            <a:xfrm>
              <a:off x="163513" y="58738"/>
              <a:ext cx="65088" cy="30162"/>
            </a:xfrm>
            <a:custGeom>
              <a:avLst/>
              <a:gdLst>
                <a:gd name="T0" fmla="*/ 1 w 11"/>
                <a:gd name="T1" fmla="*/ 5 h 5"/>
                <a:gd name="T2" fmla="*/ 11 w 11"/>
                <a:gd name="T3" fmla="*/ 0 h 5"/>
                <a:gd name="T4" fmla="*/ 11 w 11"/>
                <a:gd name="T5" fmla="*/ 0 h 5"/>
                <a:gd name="T6" fmla="*/ 0 w 11"/>
                <a:gd name="T7" fmla="*/ 5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4" y="3"/>
                    <a:pt x="7" y="1"/>
                    <a:pt x="11" y="0"/>
                  </a:cubicBezTo>
                  <a:cubicBezTo>
                    <a:pt x="11" y="0"/>
                    <a:pt x="11" y="0"/>
                    <a:pt x="11" y="0"/>
                  </a:cubicBezTo>
                  <a:cubicBezTo>
                    <a:pt x="7" y="1"/>
                    <a:pt x="4" y="3"/>
                    <a:pt x="0" y="5"/>
                  </a:cubicBezTo>
                  <a:cubicBezTo>
                    <a:pt x="0" y="5"/>
                    <a:pt x="1" y="5"/>
                    <a:pt x="1"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8" name="Freeform 2979"/>
            <p:cNvSpPr>
              <a:spLocks/>
            </p:cNvSpPr>
            <p:nvPr/>
          </p:nvSpPr>
          <p:spPr bwMode="auto">
            <a:xfrm>
              <a:off x="41275" y="136525"/>
              <a:ext cx="34925" cy="22225"/>
            </a:xfrm>
            <a:custGeom>
              <a:avLst/>
              <a:gdLst>
                <a:gd name="T0" fmla="*/ 0 w 6"/>
                <a:gd name="T1" fmla="*/ 4 h 4"/>
                <a:gd name="T2" fmla="*/ 6 w 6"/>
                <a:gd name="T3" fmla="*/ 0 h 4"/>
                <a:gd name="T4" fmla="*/ 6 w 6"/>
                <a:gd name="T5" fmla="*/ 0 h 4"/>
                <a:gd name="T6" fmla="*/ 0 w 6"/>
                <a:gd name="T7" fmla="*/ 4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2" y="3"/>
                    <a:pt x="4" y="2"/>
                    <a:pt x="6" y="0"/>
                  </a:cubicBezTo>
                  <a:cubicBezTo>
                    <a:pt x="6" y="0"/>
                    <a:pt x="6" y="0"/>
                    <a:pt x="6" y="0"/>
                  </a:cubicBezTo>
                  <a:cubicBezTo>
                    <a:pt x="4" y="2"/>
                    <a:pt x="2" y="3"/>
                    <a:pt x="0" y="4"/>
                  </a:cubicBezTo>
                  <a:cubicBezTo>
                    <a:pt x="0" y="4"/>
                    <a:pt x="0" y="4"/>
                    <a:pt x="0" y="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99" name="Freeform 2980"/>
            <p:cNvSpPr>
              <a:spLocks/>
            </p:cNvSpPr>
            <p:nvPr/>
          </p:nvSpPr>
          <p:spPr bwMode="auto">
            <a:xfrm>
              <a:off x="34925" y="136525"/>
              <a:ext cx="41275" cy="22225"/>
            </a:xfrm>
            <a:custGeom>
              <a:avLst/>
              <a:gdLst>
                <a:gd name="T0" fmla="*/ 7 w 7"/>
                <a:gd name="T1" fmla="*/ 0 h 4"/>
                <a:gd name="T2" fmla="*/ 0 w 7"/>
                <a:gd name="T3" fmla="*/ 4 h 4"/>
                <a:gd name="T4" fmla="*/ 0 w 7"/>
                <a:gd name="T5" fmla="*/ 4 h 4"/>
                <a:gd name="T6" fmla="*/ 7 w 7"/>
                <a:gd name="T7" fmla="*/ 0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cubicBezTo>
                    <a:pt x="5" y="1"/>
                    <a:pt x="2" y="3"/>
                    <a:pt x="0" y="4"/>
                  </a:cubicBezTo>
                  <a:cubicBezTo>
                    <a:pt x="0" y="4"/>
                    <a:pt x="0" y="4"/>
                    <a:pt x="0" y="4"/>
                  </a:cubicBezTo>
                  <a:cubicBezTo>
                    <a:pt x="3" y="3"/>
                    <a:pt x="5" y="1"/>
                    <a:pt x="7" y="0"/>
                  </a:cubicBezTo>
                  <a:cubicBezTo>
                    <a:pt x="7" y="0"/>
                    <a:pt x="7" y="0"/>
                    <a:pt x="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0" name="Freeform 2981"/>
            <p:cNvSpPr>
              <a:spLocks/>
            </p:cNvSpPr>
            <p:nvPr/>
          </p:nvSpPr>
          <p:spPr bwMode="auto">
            <a:xfrm>
              <a:off x="158750" y="47625"/>
              <a:ext cx="63500" cy="34925"/>
            </a:xfrm>
            <a:custGeom>
              <a:avLst/>
              <a:gdLst>
                <a:gd name="T0" fmla="*/ 11 w 11"/>
                <a:gd name="T1" fmla="*/ 0 h 6"/>
                <a:gd name="T2" fmla="*/ 0 w 11"/>
                <a:gd name="T3" fmla="*/ 6 h 6"/>
                <a:gd name="T4" fmla="*/ 0 w 11"/>
                <a:gd name="T5" fmla="*/ 6 h 6"/>
                <a:gd name="T6" fmla="*/ 11 w 11"/>
                <a:gd name="T7" fmla="*/ 0 h 6"/>
                <a:gd name="T8" fmla="*/ 11 w 11"/>
                <a:gd name="T9" fmla="*/ 0 h 6"/>
              </a:gdLst>
              <a:ahLst/>
              <a:cxnLst>
                <a:cxn ang="0">
                  <a:pos x="T0" y="T1"/>
                </a:cxn>
                <a:cxn ang="0">
                  <a:pos x="T2" y="T3"/>
                </a:cxn>
                <a:cxn ang="0">
                  <a:pos x="T4" y="T5"/>
                </a:cxn>
                <a:cxn ang="0">
                  <a:pos x="T6" y="T7"/>
                </a:cxn>
                <a:cxn ang="0">
                  <a:pos x="T8" y="T9"/>
                </a:cxn>
              </a:cxnLst>
              <a:rect l="0" t="0" r="r" b="b"/>
              <a:pathLst>
                <a:path w="11" h="6">
                  <a:moveTo>
                    <a:pt x="11" y="0"/>
                  </a:moveTo>
                  <a:cubicBezTo>
                    <a:pt x="7" y="2"/>
                    <a:pt x="4" y="4"/>
                    <a:pt x="0" y="6"/>
                  </a:cubicBezTo>
                  <a:cubicBezTo>
                    <a:pt x="0" y="6"/>
                    <a:pt x="0" y="6"/>
                    <a:pt x="0" y="6"/>
                  </a:cubicBezTo>
                  <a:cubicBezTo>
                    <a:pt x="4" y="4"/>
                    <a:pt x="7" y="2"/>
                    <a:pt x="11" y="0"/>
                  </a:cubicBezTo>
                  <a:cubicBezTo>
                    <a:pt x="11" y="0"/>
                    <a:pt x="11" y="0"/>
                    <a:pt x="11"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1" name="Freeform 2982"/>
            <p:cNvSpPr>
              <a:spLocks/>
            </p:cNvSpPr>
            <p:nvPr/>
          </p:nvSpPr>
          <p:spPr bwMode="auto">
            <a:xfrm>
              <a:off x="141288" y="41275"/>
              <a:ext cx="76200" cy="34925"/>
            </a:xfrm>
            <a:custGeom>
              <a:avLst/>
              <a:gdLst>
                <a:gd name="T0" fmla="*/ 0 w 13"/>
                <a:gd name="T1" fmla="*/ 6 h 6"/>
                <a:gd name="T2" fmla="*/ 13 w 13"/>
                <a:gd name="T3" fmla="*/ 0 h 6"/>
                <a:gd name="T4" fmla="*/ 13 w 13"/>
                <a:gd name="T5" fmla="*/ 0 h 6"/>
                <a:gd name="T6" fmla="*/ 0 w 13"/>
                <a:gd name="T7" fmla="*/ 6 h 6"/>
                <a:gd name="T8" fmla="*/ 0 w 13"/>
                <a:gd name="T9" fmla="*/ 6 h 6"/>
              </a:gdLst>
              <a:ahLst/>
              <a:cxnLst>
                <a:cxn ang="0">
                  <a:pos x="T0" y="T1"/>
                </a:cxn>
                <a:cxn ang="0">
                  <a:pos x="T2" y="T3"/>
                </a:cxn>
                <a:cxn ang="0">
                  <a:pos x="T4" y="T5"/>
                </a:cxn>
                <a:cxn ang="0">
                  <a:pos x="T6" y="T7"/>
                </a:cxn>
                <a:cxn ang="0">
                  <a:pos x="T8" y="T9"/>
                </a:cxn>
              </a:cxnLst>
              <a:rect l="0" t="0" r="r" b="b"/>
              <a:pathLst>
                <a:path w="13" h="6">
                  <a:moveTo>
                    <a:pt x="0" y="6"/>
                  </a:moveTo>
                  <a:cubicBezTo>
                    <a:pt x="4" y="4"/>
                    <a:pt x="9" y="2"/>
                    <a:pt x="13" y="0"/>
                  </a:cubicBezTo>
                  <a:cubicBezTo>
                    <a:pt x="13" y="0"/>
                    <a:pt x="13" y="0"/>
                    <a:pt x="13" y="0"/>
                  </a:cubicBezTo>
                  <a:cubicBezTo>
                    <a:pt x="8" y="2"/>
                    <a:pt x="4" y="4"/>
                    <a:pt x="0" y="6"/>
                  </a:cubicBezTo>
                  <a:cubicBezTo>
                    <a:pt x="0" y="6"/>
                    <a:pt x="0" y="6"/>
                    <a:pt x="0" y="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2" name="Freeform 2983"/>
            <p:cNvSpPr>
              <a:spLocks/>
            </p:cNvSpPr>
            <p:nvPr/>
          </p:nvSpPr>
          <p:spPr bwMode="auto">
            <a:xfrm>
              <a:off x="11113" y="112713"/>
              <a:ext cx="71438" cy="34925"/>
            </a:xfrm>
            <a:custGeom>
              <a:avLst/>
              <a:gdLst>
                <a:gd name="T0" fmla="*/ 1 w 12"/>
                <a:gd name="T1" fmla="*/ 6 h 6"/>
                <a:gd name="T2" fmla="*/ 12 w 12"/>
                <a:gd name="T3" fmla="*/ 0 h 6"/>
                <a:gd name="T4" fmla="*/ 12 w 12"/>
                <a:gd name="T5" fmla="*/ 0 h 6"/>
                <a:gd name="T6" fmla="*/ 0 w 12"/>
                <a:gd name="T7" fmla="*/ 6 h 6"/>
                <a:gd name="T8" fmla="*/ 1 w 12"/>
                <a:gd name="T9" fmla="*/ 6 h 6"/>
              </a:gdLst>
              <a:ahLst/>
              <a:cxnLst>
                <a:cxn ang="0">
                  <a:pos x="T0" y="T1"/>
                </a:cxn>
                <a:cxn ang="0">
                  <a:pos x="T2" y="T3"/>
                </a:cxn>
                <a:cxn ang="0">
                  <a:pos x="T4" y="T5"/>
                </a:cxn>
                <a:cxn ang="0">
                  <a:pos x="T6" y="T7"/>
                </a:cxn>
                <a:cxn ang="0">
                  <a:pos x="T8" y="T9"/>
                </a:cxn>
              </a:cxnLst>
              <a:rect l="0" t="0" r="r" b="b"/>
              <a:pathLst>
                <a:path w="12" h="6">
                  <a:moveTo>
                    <a:pt x="1" y="6"/>
                  </a:moveTo>
                  <a:cubicBezTo>
                    <a:pt x="4" y="4"/>
                    <a:pt x="8" y="2"/>
                    <a:pt x="12" y="0"/>
                  </a:cubicBezTo>
                  <a:cubicBezTo>
                    <a:pt x="12" y="0"/>
                    <a:pt x="12" y="0"/>
                    <a:pt x="12" y="0"/>
                  </a:cubicBezTo>
                  <a:cubicBezTo>
                    <a:pt x="8" y="2"/>
                    <a:pt x="4" y="4"/>
                    <a:pt x="0" y="6"/>
                  </a:cubicBezTo>
                  <a:cubicBezTo>
                    <a:pt x="0" y="6"/>
                    <a:pt x="1" y="6"/>
                    <a:pt x="1" y="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3" name="Freeform 2984"/>
            <p:cNvSpPr>
              <a:spLocks/>
            </p:cNvSpPr>
            <p:nvPr/>
          </p:nvSpPr>
          <p:spPr bwMode="auto">
            <a:xfrm>
              <a:off x="11113" y="106363"/>
              <a:ext cx="71438" cy="41275"/>
            </a:xfrm>
            <a:custGeom>
              <a:avLst/>
              <a:gdLst>
                <a:gd name="T0" fmla="*/ 12 w 12"/>
                <a:gd name="T1" fmla="*/ 0 h 7"/>
                <a:gd name="T2" fmla="*/ 0 w 12"/>
                <a:gd name="T3" fmla="*/ 7 h 7"/>
                <a:gd name="T4" fmla="*/ 0 w 12"/>
                <a:gd name="T5" fmla="*/ 7 h 7"/>
                <a:gd name="T6" fmla="*/ 12 w 12"/>
                <a:gd name="T7" fmla="*/ 0 h 7"/>
                <a:gd name="T8" fmla="*/ 12 w 12"/>
                <a:gd name="T9" fmla="*/ 0 h 7"/>
              </a:gdLst>
              <a:ahLst/>
              <a:cxnLst>
                <a:cxn ang="0">
                  <a:pos x="T0" y="T1"/>
                </a:cxn>
                <a:cxn ang="0">
                  <a:pos x="T2" y="T3"/>
                </a:cxn>
                <a:cxn ang="0">
                  <a:pos x="T4" y="T5"/>
                </a:cxn>
                <a:cxn ang="0">
                  <a:pos x="T6" y="T7"/>
                </a:cxn>
                <a:cxn ang="0">
                  <a:pos x="T8" y="T9"/>
                </a:cxn>
              </a:cxnLst>
              <a:rect l="0" t="0" r="r" b="b"/>
              <a:pathLst>
                <a:path w="12" h="7">
                  <a:moveTo>
                    <a:pt x="12" y="0"/>
                  </a:moveTo>
                  <a:cubicBezTo>
                    <a:pt x="8" y="2"/>
                    <a:pt x="4" y="4"/>
                    <a:pt x="0" y="7"/>
                  </a:cubicBezTo>
                  <a:cubicBezTo>
                    <a:pt x="0" y="7"/>
                    <a:pt x="0" y="7"/>
                    <a:pt x="0" y="7"/>
                  </a:cubicBezTo>
                  <a:cubicBezTo>
                    <a:pt x="4" y="4"/>
                    <a:pt x="8" y="2"/>
                    <a:pt x="12" y="0"/>
                  </a:cubicBezTo>
                  <a:cubicBezTo>
                    <a:pt x="12" y="0"/>
                    <a:pt x="12" y="0"/>
                    <a:pt x="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4" name="Freeform 2985"/>
            <p:cNvSpPr>
              <a:spLocks/>
            </p:cNvSpPr>
            <p:nvPr/>
          </p:nvSpPr>
          <p:spPr bwMode="auto">
            <a:xfrm>
              <a:off x="128588" y="30163"/>
              <a:ext cx="76200" cy="46037"/>
            </a:xfrm>
            <a:custGeom>
              <a:avLst/>
              <a:gdLst>
                <a:gd name="T0" fmla="*/ 13 w 13"/>
                <a:gd name="T1" fmla="*/ 0 h 8"/>
                <a:gd name="T2" fmla="*/ 0 w 13"/>
                <a:gd name="T3" fmla="*/ 8 h 8"/>
                <a:gd name="T4" fmla="*/ 0 w 13"/>
                <a:gd name="T5" fmla="*/ 8 h 8"/>
                <a:gd name="T6" fmla="*/ 13 w 13"/>
                <a:gd name="T7" fmla="*/ 0 h 8"/>
                <a:gd name="T8" fmla="*/ 13 w 13"/>
                <a:gd name="T9" fmla="*/ 0 h 8"/>
              </a:gdLst>
              <a:ahLst/>
              <a:cxnLst>
                <a:cxn ang="0">
                  <a:pos x="T0" y="T1"/>
                </a:cxn>
                <a:cxn ang="0">
                  <a:pos x="T2" y="T3"/>
                </a:cxn>
                <a:cxn ang="0">
                  <a:pos x="T4" y="T5"/>
                </a:cxn>
                <a:cxn ang="0">
                  <a:pos x="T6" y="T7"/>
                </a:cxn>
                <a:cxn ang="0">
                  <a:pos x="T8" y="T9"/>
                </a:cxn>
              </a:cxnLst>
              <a:rect l="0" t="0" r="r" b="b"/>
              <a:pathLst>
                <a:path w="13" h="8">
                  <a:moveTo>
                    <a:pt x="13" y="0"/>
                  </a:moveTo>
                  <a:cubicBezTo>
                    <a:pt x="9" y="3"/>
                    <a:pt x="4" y="6"/>
                    <a:pt x="0" y="8"/>
                  </a:cubicBezTo>
                  <a:cubicBezTo>
                    <a:pt x="0" y="8"/>
                    <a:pt x="0" y="8"/>
                    <a:pt x="0" y="8"/>
                  </a:cubicBezTo>
                  <a:cubicBezTo>
                    <a:pt x="5" y="6"/>
                    <a:pt x="9" y="3"/>
                    <a:pt x="13" y="0"/>
                  </a:cubicBezTo>
                  <a:cubicBezTo>
                    <a:pt x="13" y="0"/>
                    <a:pt x="13" y="0"/>
                    <a:pt x="1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5" name="Freeform 2986"/>
            <p:cNvSpPr>
              <a:spLocks/>
            </p:cNvSpPr>
            <p:nvPr/>
          </p:nvSpPr>
          <p:spPr bwMode="auto">
            <a:xfrm>
              <a:off x="11113" y="23813"/>
              <a:ext cx="188913" cy="100012"/>
            </a:xfrm>
            <a:custGeom>
              <a:avLst/>
              <a:gdLst>
                <a:gd name="T0" fmla="*/ 0 w 32"/>
                <a:gd name="T1" fmla="*/ 17 h 17"/>
                <a:gd name="T2" fmla="*/ 32 w 32"/>
                <a:gd name="T3" fmla="*/ 0 h 17"/>
                <a:gd name="T4" fmla="*/ 32 w 32"/>
                <a:gd name="T5" fmla="*/ 0 h 17"/>
                <a:gd name="T6" fmla="*/ 0 w 32"/>
                <a:gd name="T7" fmla="*/ 17 h 17"/>
                <a:gd name="T8" fmla="*/ 0 w 32"/>
                <a:gd name="T9" fmla="*/ 17 h 17"/>
              </a:gdLst>
              <a:ahLst/>
              <a:cxnLst>
                <a:cxn ang="0">
                  <a:pos x="T0" y="T1"/>
                </a:cxn>
                <a:cxn ang="0">
                  <a:pos x="T2" y="T3"/>
                </a:cxn>
                <a:cxn ang="0">
                  <a:pos x="T4" y="T5"/>
                </a:cxn>
                <a:cxn ang="0">
                  <a:pos x="T6" y="T7"/>
                </a:cxn>
                <a:cxn ang="0">
                  <a:pos x="T8" y="T9"/>
                </a:cxn>
              </a:cxnLst>
              <a:rect l="0" t="0" r="r" b="b"/>
              <a:pathLst>
                <a:path w="32" h="17">
                  <a:moveTo>
                    <a:pt x="0" y="17"/>
                  </a:moveTo>
                  <a:cubicBezTo>
                    <a:pt x="11" y="11"/>
                    <a:pt x="21" y="5"/>
                    <a:pt x="32" y="0"/>
                  </a:cubicBezTo>
                  <a:cubicBezTo>
                    <a:pt x="32" y="0"/>
                    <a:pt x="32" y="0"/>
                    <a:pt x="32" y="0"/>
                  </a:cubicBezTo>
                  <a:cubicBezTo>
                    <a:pt x="21" y="5"/>
                    <a:pt x="11" y="11"/>
                    <a:pt x="0" y="17"/>
                  </a:cubicBezTo>
                  <a:cubicBezTo>
                    <a:pt x="0" y="17"/>
                    <a:pt x="0" y="17"/>
                    <a:pt x="0" y="1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6" name="Freeform 2987"/>
            <p:cNvSpPr>
              <a:spLocks/>
            </p:cNvSpPr>
            <p:nvPr/>
          </p:nvSpPr>
          <p:spPr bwMode="auto">
            <a:xfrm>
              <a:off x="11113" y="17463"/>
              <a:ext cx="152400" cy="100012"/>
            </a:xfrm>
            <a:custGeom>
              <a:avLst/>
              <a:gdLst>
                <a:gd name="T0" fmla="*/ 26 w 26"/>
                <a:gd name="T1" fmla="*/ 0 h 17"/>
                <a:gd name="T2" fmla="*/ 0 w 26"/>
                <a:gd name="T3" fmla="*/ 16 h 17"/>
                <a:gd name="T4" fmla="*/ 0 w 26"/>
                <a:gd name="T5" fmla="*/ 17 h 17"/>
                <a:gd name="T6" fmla="*/ 26 w 26"/>
                <a:gd name="T7" fmla="*/ 1 h 17"/>
                <a:gd name="T8" fmla="*/ 26 w 26"/>
                <a:gd name="T9" fmla="*/ 0 h 17"/>
              </a:gdLst>
              <a:ahLst/>
              <a:cxnLst>
                <a:cxn ang="0">
                  <a:pos x="T0" y="T1"/>
                </a:cxn>
                <a:cxn ang="0">
                  <a:pos x="T2" y="T3"/>
                </a:cxn>
                <a:cxn ang="0">
                  <a:pos x="T4" y="T5"/>
                </a:cxn>
                <a:cxn ang="0">
                  <a:pos x="T6" y="T7"/>
                </a:cxn>
                <a:cxn ang="0">
                  <a:pos x="T8" y="T9"/>
                </a:cxn>
              </a:cxnLst>
              <a:rect l="0" t="0" r="r" b="b"/>
              <a:pathLst>
                <a:path w="26" h="17">
                  <a:moveTo>
                    <a:pt x="26" y="0"/>
                  </a:moveTo>
                  <a:cubicBezTo>
                    <a:pt x="17" y="6"/>
                    <a:pt x="8" y="11"/>
                    <a:pt x="0" y="16"/>
                  </a:cubicBezTo>
                  <a:cubicBezTo>
                    <a:pt x="0" y="17"/>
                    <a:pt x="0" y="17"/>
                    <a:pt x="0" y="17"/>
                  </a:cubicBezTo>
                  <a:cubicBezTo>
                    <a:pt x="8" y="11"/>
                    <a:pt x="17" y="6"/>
                    <a:pt x="26" y="1"/>
                  </a:cubicBezTo>
                  <a:cubicBezTo>
                    <a:pt x="26" y="0"/>
                    <a:pt x="26" y="0"/>
                    <a:pt x="2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7" name="Freeform 2988"/>
            <p:cNvSpPr>
              <a:spLocks/>
            </p:cNvSpPr>
            <p:nvPr/>
          </p:nvSpPr>
          <p:spPr bwMode="auto">
            <a:xfrm>
              <a:off x="152400" y="17463"/>
              <a:ext cx="11113" cy="6350"/>
            </a:xfrm>
            <a:custGeom>
              <a:avLst/>
              <a:gdLst>
                <a:gd name="T0" fmla="*/ 2 w 2"/>
                <a:gd name="T1" fmla="*/ 0 h 1"/>
                <a:gd name="T2" fmla="*/ 2 w 2"/>
                <a:gd name="T3" fmla="*/ 0 h 1"/>
                <a:gd name="T4" fmla="*/ 2 w 2"/>
                <a:gd name="T5" fmla="*/ 0 h 1"/>
                <a:gd name="T6" fmla="*/ 0 w 2"/>
                <a:gd name="T7" fmla="*/ 1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0"/>
                    <a:pt x="2" y="0"/>
                    <a:pt x="2" y="0"/>
                  </a:cubicBezTo>
                  <a:cubicBezTo>
                    <a:pt x="2" y="0"/>
                    <a:pt x="2" y="0"/>
                    <a:pt x="2" y="0"/>
                  </a:cubicBezTo>
                  <a:cubicBezTo>
                    <a:pt x="2" y="0"/>
                    <a:pt x="0" y="1"/>
                    <a:pt x="0" y="1"/>
                  </a:cubicBezTo>
                  <a:cubicBezTo>
                    <a:pt x="1" y="1"/>
                    <a:pt x="2" y="1"/>
                    <a:pt x="2" y="0"/>
                  </a:cubicBezTo>
                  <a:cubicBezTo>
                    <a:pt x="2" y="0"/>
                    <a:pt x="2" y="0"/>
                    <a:pt x="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8" name="Freeform 2989"/>
            <p:cNvSpPr>
              <a:spLocks/>
            </p:cNvSpPr>
            <p:nvPr/>
          </p:nvSpPr>
          <p:spPr bwMode="auto">
            <a:xfrm>
              <a:off x="34925" y="17463"/>
              <a:ext cx="128588" cy="65087"/>
            </a:xfrm>
            <a:custGeom>
              <a:avLst/>
              <a:gdLst>
                <a:gd name="T0" fmla="*/ 1 w 22"/>
                <a:gd name="T1" fmla="*/ 11 h 11"/>
                <a:gd name="T2" fmla="*/ 22 w 22"/>
                <a:gd name="T3" fmla="*/ 0 h 11"/>
                <a:gd name="T4" fmla="*/ 22 w 22"/>
                <a:gd name="T5" fmla="*/ 0 h 11"/>
                <a:gd name="T6" fmla="*/ 1 w 22"/>
                <a:gd name="T7" fmla="*/ 11 h 11"/>
                <a:gd name="T8" fmla="*/ 1 w 22"/>
                <a:gd name="T9" fmla="*/ 11 h 11"/>
              </a:gdLst>
              <a:ahLst/>
              <a:cxnLst>
                <a:cxn ang="0">
                  <a:pos x="T0" y="T1"/>
                </a:cxn>
                <a:cxn ang="0">
                  <a:pos x="T2" y="T3"/>
                </a:cxn>
                <a:cxn ang="0">
                  <a:pos x="T4" y="T5"/>
                </a:cxn>
                <a:cxn ang="0">
                  <a:pos x="T6" y="T7"/>
                </a:cxn>
                <a:cxn ang="0">
                  <a:pos x="T8" y="T9"/>
                </a:cxn>
              </a:cxnLst>
              <a:rect l="0" t="0" r="r" b="b"/>
              <a:pathLst>
                <a:path w="22" h="11">
                  <a:moveTo>
                    <a:pt x="1" y="11"/>
                  </a:moveTo>
                  <a:cubicBezTo>
                    <a:pt x="8" y="7"/>
                    <a:pt x="14" y="3"/>
                    <a:pt x="22" y="0"/>
                  </a:cubicBezTo>
                  <a:cubicBezTo>
                    <a:pt x="22" y="0"/>
                    <a:pt x="22" y="0"/>
                    <a:pt x="22" y="0"/>
                  </a:cubicBezTo>
                  <a:cubicBezTo>
                    <a:pt x="14" y="3"/>
                    <a:pt x="8" y="7"/>
                    <a:pt x="1" y="11"/>
                  </a:cubicBezTo>
                  <a:cubicBezTo>
                    <a:pt x="0" y="11"/>
                    <a:pt x="1" y="11"/>
                    <a:pt x="1" y="1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9" name="Freeform 2990"/>
            <p:cNvSpPr>
              <a:spLocks/>
            </p:cNvSpPr>
            <p:nvPr/>
          </p:nvSpPr>
          <p:spPr bwMode="auto">
            <a:xfrm>
              <a:off x="17463" y="88900"/>
              <a:ext cx="17463" cy="6350"/>
            </a:xfrm>
            <a:custGeom>
              <a:avLst/>
              <a:gdLst>
                <a:gd name="T0" fmla="*/ 0 w 3"/>
                <a:gd name="T1" fmla="*/ 1 h 1"/>
                <a:gd name="T2" fmla="*/ 3 w 3"/>
                <a:gd name="T3" fmla="*/ 0 h 1"/>
                <a:gd name="T4" fmla="*/ 2 w 3"/>
                <a:gd name="T5" fmla="*/ 0 h 1"/>
                <a:gd name="T6" fmla="*/ 0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2" y="0"/>
                    <a:pt x="3" y="0"/>
                  </a:cubicBezTo>
                  <a:cubicBezTo>
                    <a:pt x="3" y="0"/>
                    <a:pt x="2" y="0"/>
                    <a:pt x="2" y="0"/>
                  </a:cubicBezTo>
                  <a:cubicBezTo>
                    <a:pt x="2" y="0"/>
                    <a:pt x="1" y="0"/>
                    <a:pt x="0" y="1"/>
                  </a:cubicBezTo>
                  <a:cubicBezTo>
                    <a:pt x="0" y="1"/>
                    <a:pt x="0" y="1"/>
                    <a:pt x="0"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0" name="Freeform 2991"/>
            <p:cNvSpPr>
              <a:spLocks/>
            </p:cNvSpPr>
            <p:nvPr/>
          </p:nvSpPr>
          <p:spPr bwMode="auto">
            <a:xfrm>
              <a:off x="34925" y="6350"/>
              <a:ext cx="117475" cy="69850"/>
            </a:xfrm>
            <a:custGeom>
              <a:avLst/>
              <a:gdLst>
                <a:gd name="T0" fmla="*/ 0 w 20"/>
                <a:gd name="T1" fmla="*/ 10 h 12"/>
                <a:gd name="T2" fmla="*/ 18 w 20"/>
                <a:gd name="T3" fmla="*/ 0 h 12"/>
                <a:gd name="T4" fmla="*/ 15 w 20"/>
                <a:gd name="T5" fmla="*/ 3 h 12"/>
                <a:gd name="T6" fmla="*/ 10 w 20"/>
                <a:gd name="T7" fmla="*/ 6 h 12"/>
                <a:gd name="T8" fmla="*/ 1 w 20"/>
                <a:gd name="T9" fmla="*/ 11 h 12"/>
                <a:gd name="T10" fmla="*/ 1 w 20"/>
                <a:gd name="T11" fmla="*/ 12 h 12"/>
                <a:gd name="T12" fmla="*/ 20 w 20"/>
                <a:gd name="T13" fmla="*/ 0 h 12"/>
                <a:gd name="T14" fmla="*/ 20 w 20"/>
                <a:gd name="T15" fmla="*/ 0 h 12"/>
                <a:gd name="T16" fmla="*/ 0 w 20"/>
                <a:gd name="T17" fmla="*/ 10 h 12"/>
                <a:gd name="T18" fmla="*/ 0 w 20"/>
                <a:gd name="T1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2">
                  <a:moveTo>
                    <a:pt x="0" y="10"/>
                  </a:moveTo>
                  <a:cubicBezTo>
                    <a:pt x="6" y="7"/>
                    <a:pt x="12" y="2"/>
                    <a:pt x="18" y="0"/>
                  </a:cubicBezTo>
                  <a:cubicBezTo>
                    <a:pt x="18" y="0"/>
                    <a:pt x="16" y="2"/>
                    <a:pt x="15" y="3"/>
                  </a:cubicBezTo>
                  <a:cubicBezTo>
                    <a:pt x="13" y="4"/>
                    <a:pt x="12" y="5"/>
                    <a:pt x="10" y="6"/>
                  </a:cubicBezTo>
                  <a:cubicBezTo>
                    <a:pt x="7" y="8"/>
                    <a:pt x="4" y="9"/>
                    <a:pt x="1" y="11"/>
                  </a:cubicBezTo>
                  <a:cubicBezTo>
                    <a:pt x="1" y="12"/>
                    <a:pt x="1" y="12"/>
                    <a:pt x="1" y="12"/>
                  </a:cubicBezTo>
                  <a:cubicBezTo>
                    <a:pt x="7" y="7"/>
                    <a:pt x="14" y="4"/>
                    <a:pt x="20" y="0"/>
                  </a:cubicBezTo>
                  <a:cubicBezTo>
                    <a:pt x="20" y="0"/>
                    <a:pt x="20" y="0"/>
                    <a:pt x="20" y="0"/>
                  </a:cubicBezTo>
                  <a:cubicBezTo>
                    <a:pt x="12" y="1"/>
                    <a:pt x="6" y="6"/>
                    <a:pt x="0" y="10"/>
                  </a:cubicBezTo>
                  <a:cubicBezTo>
                    <a:pt x="0" y="10"/>
                    <a:pt x="0" y="10"/>
                    <a:pt x="0" y="1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1" name="Freeform 2992"/>
            <p:cNvSpPr>
              <a:spLocks/>
            </p:cNvSpPr>
            <p:nvPr/>
          </p:nvSpPr>
          <p:spPr bwMode="auto">
            <a:xfrm>
              <a:off x="30163" y="23813"/>
              <a:ext cx="46038" cy="34925"/>
            </a:xfrm>
            <a:custGeom>
              <a:avLst/>
              <a:gdLst>
                <a:gd name="T0" fmla="*/ 8 w 8"/>
                <a:gd name="T1" fmla="*/ 0 h 6"/>
                <a:gd name="T2" fmla="*/ 0 w 8"/>
                <a:gd name="T3" fmla="*/ 6 h 6"/>
                <a:gd name="T4" fmla="*/ 0 w 8"/>
                <a:gd name="T5" fmla="*/ 6 h 6"/>
                <a:gd name="T6" fmla="*/ 8 w 8"/>
                <a:gd name="T7" fmla="*/ 0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cubicBezTo>
                    <a:pt x="5" y="2"/>
                    <a:pt x="2" y="4"/>
                    <a:pt x="0" y="6"/>
                  </a:cubicBezTo>
                  <a:cubicBezTo>
                    <a:pt x="0" y="6"/>
                    <a:pt x="0" y="6"/>
                    <a:pt x="0" y="6"/>
                  </a:cubicBezTo>
                  <a:cubicBezTo>
                    <a:pt x="3" y="4"/>
                    <a:pt x="5" y="2"/>
                    <a:pt x="8" y="0"/>
                  </a:cubicBezTo>
                  <a:cubicBezTo>
                    <a:pt x="8" y="0"/>
                    <a:pt x="8" y="0"/>
                    <a:pt x="8"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12" name="Group 52"/>
          <p:cNvGrpSpPr>
            <a:grpSpLocks/>
          </p:cNvGrpSpPr>
          <p:nvPr/>
        </p:nvGrpSpPr>
        <p:grpSpPr bwMode="auto">
          <a:xfrm>
            <a:off x="5222875" y="3829050"/>
            <a:ext cx="827088" cy="782638"/>
            <a:chOff x="0" y="0"/>
            <a:chExt cx="827088" cy="782638"/>
          </a:xfrm>
        </p:grpSpPr>
        <p:sp>
          <p:nvSpPr>
            <p:cNvPr id="15413" name="Freeform 8830"/>
            <p:cNvSpPr>
              <a:spLocks noEditPoints="1"/>
            </p:cNvSpPr>
            <p:nvPr/>
          </p:nvSpPr>
          <p:spPr bwMode="auto">
            <a:xfrm>
              <a:off x="0" y="0"/>
              <a:ext cx="827088" cy="782638"/>
            </a:xfrm>
            <a:custGeom>
              <a:avLst/>
              <a:gdLst>
                <a:gd name="T0" fmla="*/ 178 w 220"/>
                <a:gd name="T1" fmla="*/ 107 h 208"/>
                <a:gd name="T2" fmla="*/ 113 w 220"/>
                <a:gd name="T3" fmla="*/ 107 h 208"/>
                <a:gd name="T4" fmla="*/ 106 w 220"/>
                <a:gd name="T5" fmla="*/ 71 h 208"/>
                <a:gd name="T6" fmla="*/ 108 w 220"/>
                <a:gd name="T7" fmla="*/ 41 h 208"/>
                <a:gd name="T8" fmla="*/ 104 w 220"/>
                <a:gd name="T9" fmla="*/ 3 h 208"/>
                <a:gd name="T10" fmla="*/ 98 w 220"/>
                <a:gd name="T11" fmla="*/ 2 h 208"/>
                <a:gd name="T12" fmla="*/ 69 w 220"/>
                <a:gd name="T13" fmla="*/ 5 h 208"/>
                <a:gd name="T14" fmla="*/ 69 w 220"/>
                <a:gd name="T15" fmla="*/ 8 h 208"/>
                <a:gd name="T16" fmla="*/ 68 w 220"/>
                <a:gd name="T17" fmla="*/ 9 h 208"/>
                <a:gd name="T18" fmla="*/ 78 w 220"/>
                <a:gd name="T19" fmla="*/ 7 h 208"/>
                <a:gd name="T20" fmla="*/ 52 w 220"/>
                <a:gd name="T21" fmla="*/ 20 h 208"/>
                <a:gd name="T22" fmla="*/ 31 w 220"/>
                <a:gd name="T23" fmla="*/ 47 h 208"/>
                <a:gd name="T24" fmla="*/ 28 w 220"/>
                <a:gd name="T25" fmla="*/ 47 h 208"/>
                <a:gd name="T26" fmla="*/ 15 w 220"/>
                <a:gd name="T27" fmla="*/ 72 h 208"/>
                <a:gd name="T28" fmla="*/ 78 w 220"/>
                <a:gd name="T29" fmla="*/ 202 h 208"/>
                <a:gd name="T30" fmla="*/ 145 w 220"/>
                <a:gd name="T31" fmla="*/ 200 h 208"/>
                <a:gd name="T32" fmla="*/ 210 w 220"/>
                <a:gd name="T33" fmla="*/ 137 h 208"/>
                <a:gd name="T34" fmla="*/ 131 w 220"/>
                <a:gd name="T35" fmla="*/ 115 h 208"/>
                <a:gd name="T36" fmla="*/ 129 w 220"/>
                <a:gd name="T37" fmla="*/ 114 h 208"/>
                <a:gd name="T38" fmla="*/ 129 w 220"/>
                <a:gd name="T39" fmla="*/ 114 h 208"/>
                <a:gd name="T40" fmla="*/ 105 w 220"/>
                <a:gd name="T41" fmla="*/ 6 h 208"/>
                <a:gd name="T42" fmla="*/ 104 w 220"/>
                <a:gd name="T43" fmla="*/ 6 h 208"/>
                <a:gd name="T44" fmla="*/ 82 w 220"/>
                <a:gd name="T45" fmla="*/ 7 h 208"/>
                <a:gd name="T46" fmla="*/ 11 w 220"/>
                <a:gd name="T47" fmla="*/ 97 h 208"/>
                <a:gd name="T48" fmla="*/ 11 w 220"/>
                <a:gd name="T49" fmla="*/ 95 h 208"/>
                <a:gd name="T50" fmla="*/ 12 w 220"/>
                <a:gd name="T51" fmla="*/ 91 h 208"/>
                <a:gd name="T52" fmla="*/ 194 w 220"/>
                <a:gd name="T53" fmla="*/ 156 h 208"/>
                <a:gd name="T54" fmla="*/ 192 w 220"/>
                <a:gd name="T55" fmla="*/ 159 h 208"/>
                <a:gd name="T56" fmla="*/ 159 w 220"/>
                <a:gd name="T57" fmla="*/ 185 h 208"/>
                <a:gd name="T58" fmla="*/ 61 w 220"/>
                <a:gd name="T59" fmla="*/ 186 h 208"/>
                <a:gd name="T60" fmla="*/ 16 w 220"/>
                <a:gd name="T61" fmla="*/ 94 h 208"/>
                <a:gd name="T62" fmla="*/ 18 w 220"/>
                <a:gd name="T63" fmla="*/ 88 h 208"/>
                <a:gd name="T64" fmla="*/ 85 w 220"/>
                <a:gd name="T65" fmla="*/ 8 h 208"/>
                <a:gd name="T66" fmla="*/ 93 w 220"/>
                <a:gd name="T67" fmla="*/ 6 h 208"/>
                <a:gd name="T68" fmla="*/ 101 w 220"/>
                <a:gd name="T69" fmla="*/ 6 h 208"/>
                <a:gd name="T70" fmla="*/ 104 w 220"/>
                <a:gd name="T71" fmla="*/ 33 h 208"/>
                <a:gd name="T72" fmla="*/ 103 w 220"/>
                <a:gd name="T73" fmla="*/ 56 h 208"/>
                <a:gd name="T74" fmla="*/ 101 w 220"/>
                <a:gd name="T75" fmla="*/ 76 h 208"/>
                <a:gd name="T76" fmla="*/ 99 w 220"/>
                <a:gd name="T77" fmla="*/ 104 h 208"/>
                <a:gd name="T78" fmla="*/ 116 w 220"/>
                <a:gd name="T79" fmla="*/ 113 h 208"/>
                <a:gd name="T80" fmla="*/ 146 w 220"/>
                <a:gd name="T81" fmla="*/ 115 h 208"/>
                <a:gd name="T82" fmla="*/ 204 w 220"/>
                <a:gd name="T83" fmla="*/ 133 h 208"/>
                <a:gd name="T84" fmla="*/ 19 w 220"/>
                <a:gd name="T85" fmla="*/ 8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0" h="208">
                  <a:moveTo>
                    <a:pt x="213" y="107"/>
                  </a:moveTo>
                  <a:cubicBezTo>
                    <a:pt x="213" y="106"/>
                    <a:pt x="213" y="106"/>
                    <a:pt x="214" y="106"/>
                  </a:cubicBezTo>
                  <a:cubicBezTo>
                    <a:pt x="205" y="103"/>
                    <a:pt x="185" y="107"/>
                    <a:pt x="178" y="107"/>
                  </a:cubicBezTo>
                  <a:cubicBezTo>
                    <a:pt x="164" y="108"/>
                    <a:pt x="150" y="109"/>
                    <a:pt x="136" y="110"/>
                  </a:cubicBezTo>
                  <a:cubicBezTo>
                    <a:pt x="137" y="108"/>
                    <a:pt x="143" y="110"/>
                    <a:pt x="143" y="108"/>
                  </a:cubicBezTo>
                  <a:cubicBezTo>
                    <a:pt x="131" y="109"/>
                    <a:pt x="125" y="109"/>
                    <a:pt x="113" y="107"/>
                  </a:cubicBezTo>
                  <a:cubicBezTo>
                    <a:pt x="106" y="106"/>
                    <a:pt x="106" y="107"/>
                    <a:pt x="106" y="100"/>
                  </a:cubicBezTo>
                  <a:cubicBezTo>
                    <a:pt x="105" y="92"/>
                    <a:pt x="104" y="82"/>
                    <a:pt x="106" y="74"/>
                  </a:cubicBezTo>
                  <a:cubicBezTo>
                    <a:pt x="106" y="77"/>
                    <a:pt x="106" y="76"/>
                    <a:pt x="106" y="71"/>
                  </a:cubicBezTo>
                  <a:cubicBezTo>
                    <a:pt x="105" y="75"/>
                    <a:pt x="106" y="55"/>
                    <a:pt x="107" y="50"/>
                  </a:cubicBezTo>
                  <a:cubicBezTo>
                    <a:pt x="107" y="51"/>
                    <a:pt x="107" y="41"/>
                    <a:pt x="107" y="39"/>
                  </a:cubicBezTo>
                  <a:cubicBezTo>
                    <a:pt x="107" y="40"/>
                    <a:pt x="108" y="40"/>
                    <a:pt x="108" y="41"/>
                  </a:cubicBezTo>
                  <a:cubicBezTo>
                    <a:pt x="108" y="35"/>
                    <a:pt x="110" y="10"/>
                    <a:pt x="107" y="6"/>
                  </a:cubicBezTo>
                  <a:cubicBezTo>
                    <a:pt x="107" y="5"/>
                    <a:pt x="107" y="5"/>
                    <a:pt x="106" y="4"/>
                  </a:cubicBezTo>
                  <a:cubicBezTo>
                    <a:pt x="106" y="3"/>
                    <a:pt x="104" y="3"/>
                    <a:pt x="104" y="3"/>
                  </a:cubicBezTo>
                  <a:cubicBezTo>
                    <a:pt x="103" y="2"/>
                    <a:pt x="103" y="2"/>
                    <a:pt x="103" y="2"/>
                  </a:cubicBezTo>
                  <a:cubicBezTo>
                    <a:pt x="102" y="1"/>
                    <a:pt x="101" y="0"/>
                    <a:pt x="97" y="2"/>
                  </a:cubicBezTo>
                  <a:cubicBezTo>
                    <a:pt x="98" y="2"/>
                    <a:pt x="98" y="2"/>
                    <a:pt x="98" y="2"/>
                  </a:cubicBezTo>
                  <a:cubicBezTo>
                    <a:pt x="95" y="2"/>
                    <a:pt x="92" y="3"/>
                    <a:pt x="89" y="4"/>
                  </a:cubicBezTo>
                  <a:cubicBezTo>
                    <a:pt x="89" y="4"/>
                    <a:pt x="88" y="4"/>
                    <a:pt x="88" y="4"/>
                  </a:cubicBezTo>
                  <a:cubicBezTo>
                    <a:pt x="83" y="3"/>
                    <a:pt x="72" y="0"/>
                    <a:pt x="69" y="5"/>
                  </a:cubicBezTo>
                  <a:cubicBezTo>
                    <a:pt x="69" y="5"/>
                    <a:pt x="69" y="5"/>
                    <a:pt x="69" y="5"/>
                  </a:cubicBezTo>
                  <a:cubicBezTo>
                    <a:pt x="69" y="5"/>
                    <a:pt x="69" y="5"/>
                    <a:pt x="69" y="5"/>
                  </a:cubicBezTo>
                  <a:cubicBezTo>
                    <a:pt x="69" y="6"/>
                    <a:pt x="69" y="7"/>
                    <a:pt x="69" y="8"/>
                  </a:cubicBezTo>
                  <a:cubicBezTo>
                    <a:pt x="68" y="8"/>
                    <a:pt x="68" y="8"/>
                    <a:pt x="68" y="8"/>
                  </a:cubicBezTo>
                  <a:cubicBezTo>
                    <a:pt x="68" y="8"/>
                    <a:pt x="68" y="8"/>
                    <a:pt x="69" y="8"/>
                  </a:cubicBezTo>
                  <a:cubicBezTo>
                    <a:pt x="69" y="8"/>
                    <a:pt x="68" y="8"/>
                    <a:pt x="68" y="9"/>
                  </a:cubicBezTo>
                  <a:cubicBezTo>
                    <a:pt x="68" y="8"/>
                    <a:pt x="74" y="6"/>
                    <a:pt x="76" y="6"/>
                  </a:cubicBezTo>
                  <a:cubicBezTo>
                    <a:pt x="76" y="6"/>
                    <a:pt x="76" y="6"/>
                    <a:pt x="76" y="6"/>
                  </a:cubicBezTo>
                  <a:cubicBezTo>
                    <a:pt x="76" y="6"/>
                    <a:pt x="77" y="7"/>
                    <a:pt x="78" y="7"/>
                  </a:cubicBezTo>
                  <a:cubicBezTo>
                    <a:pt x="71" y="9"/>
                    <a:pt x="55" y="14"/>
                    <a:pt x="52" y="20"/>
                  </a:cubicBezTo>
                  <a:cubicBezTo>
                    <a:pt x="52" y="20"/>
                    <a:pt x="52" y="20"/>
                    <a:pt x="52" y="20"/>
                  </a:cubicBezTo>
                  <a:cubicBezTo>
                    <a:pt x="52" y="20"/>
                    <a:pt x="52" y="20"/>
                    <a:pt x="52" y="20"/>
                  </a:cubicBezTo>
                  <a:cubicBezTo>
                    <a:pt x="52" y="20"/>
                    <a:pt x="52" y="20"/>
                    <a:pt x="52" y="20"/>
                  </a:cubicBezTo>
                  <a:cubicBezTo>
                    <a:pt x="51" y="23"/>
                    <a:pt x="43" y="27"/>
                    <a:pt x="42" y="27"/>
                  </a:cubicBezTo>
                  <a:cubicBezTo>
                    <a:pt x="37" y="32"/>
                    <a:pt x="33" y="44"/>
                    <a:pt x="31" y="47"/>
                  </a:cubicBezTo>
                  <a:cubicBezTo>
                    <a:pt x="31" y="47"/>
                    <a:pt x="30" y="45"/>
                    <a:pt x="30" y="45"/>
                  </a:cubicBezTo>
                  <a:cubicBezTo>
                    <a:pt x="29" y="47"/>
                    <a:pt x="27" y="50"/>
                    <a:pt x="26" y="52"/>
                  </a:cubicBezTo>
                  <a:cubicBezTo>
                    <a:pt x="26" y="52"/>
                    <a:pt x="28" y="46"/>
                    <a:pt x="28" y="47"/>
                  </a:cubicBezTo>
                  <a:cubicBezTo>
                    <a:pt x="26" y="51"/>
                    <a:pt x="18" y="70"/>
                    <a:pt x="16" y="68"/>
                  </a:cubicBezTo>
                  <a:cubicBezTo>
                    <a:pt x="16" y="70"/>
                    <a:pt x="16" y="73"/>
                    <a:pt x="15" y="75"/>
                  </a:cubicBezTo>
                  <a:cubicBezTo>
                    <a:pt x="15" y="74"/>
                    <a:pt x="15" y="73"/>
                    <a:pt x="15" y="72"/>
                  </a:cubicBezTo>
                  <a:cubicBezTo>
                    <a:pt x="0" y="94"/>
                    <a:pt x="11" y="132"/>
                    <a:pt x="22" y="153"/>
                  </a:cubicBezTo>
                  <a:cubicBezTo>
                    <a:pt x="33" y="175"/>
                    <a:pt x="51" y="192"/>
                    <a:pt x="74" y="200"/>
                  </a:cubicBezTo>
                  <a:cubicBezTo>
                    <a:pt x="71" y="199"/>
                    <a:pt x="78" y="202"/>
                    <a:pt x="78" y="202"/>
                  </a:cubicBezTo>
                  <a:cubicBezTo>
                    <a:pt x="87" y="205"/>
                    <a:pt x="96" y="206"/>
                    <a:pt x="105" y="206"/>
                  </a:cubicBezTo>
                  <a:cubicBezTo>
                    <a:pt x="111" y="207"/>
                    <a:pt x="122" y="208"/>
                    <a:pt x="127" y="203"/>
                  </a:cubicBezTo>
                  <a:cubicBezTo>
                    <a:pt x="133" y="201"/>
                    <a:pt x="139" y="201"/>
                    <a:pt x="145" y="200"/>
                  </a:cubicBezTo>
                  <a:cubicBezTo>
                    <a:pt x="150" y="198"/>
                    <a:pt x="152" y="195"/>
                    <a:pt x="157" y="194"/>
                  </a:cubicBezTo>
                  <a:cubicBezTo>
                    <a:pt x="163" y="183"/>
                    <a:pt x="182" y="180"/>
                    <a:pt x="190" y="172"/>
                  </a:cubicBezTo>
                  <a:cubicBezTo>
                    <a:pt x="196" y="167"/>
                    <a:pt x="210" y="137"/>
                    <a:pt x="210" y="137"/>
                  </a:cubicBezTo>
                  <a:cubicBezTo>
                    <a:pt x="211" y="130"/>
                    <a:pt x="220" y="112"/>
                    <a:pt x="213" y="107"/>
                  </a:cubicBezTo>
                  <a:close/>
                  <a:moveTo>
                    <a:pt x="131" y="115"/>
                  </a:moveTo>
                  <a:cubicBezTo>
                    <a:pt x="133" y="114"/>
                    <a:pt x="137" y="114"/>
                    <a:pt x="131" y="115"/>
                  </a:cubicBezTo>
                  <a:close/>
                  <a:moveTo>
                    <a:pt x="131" y="115"/>
                  </a:moveTo>
                  <a:cubicBezTo>
                    <a:pt x="130" y="115"/>
                    <a:pt x="128" y="115"/>
                    <a:pt x="127" y="115"/>
                  </a:cubicBezTo>
                  <a:cubicBezTo>
                    <a:pt x="128" y="115"/>
                    <a:pt x="129" y="115"/>
                    <a:pt x="129" y="114"/>
                  </a:cubicBezTo>
                  <a:cubicBezTo>
                    <a:pt x="130" y="115"/>
                    <a:pt x="130" y="115"/>
                    <a:pt x="131" y="115"/>
                  </a:cubicBezTo>
                  <a:close/>
                  <a:moveTo>
                    <a:pt x="126" y="113"/>
                  </a:moveTo>
                  <a:cubicBezTo>
                    <a:pt x="127" y="114"/>
                    <a:pt x="128" y="114"/>
                    <a:pt x="129" y="114"/>
                  </a:cubicBezTo>
                  <a:cubicBezTo>
                    <a:pt x="127" y="114"/>
                    <a:pt x="125" y="115"/>
                    <a:pt x="124" y="114"/>
                  </a:cubicBezTo>
                  <a:cubicBezTo>
                    <a:pt x="125" y="114"/>
                    <a:pt x="128" y="114"/>
                    <a:pt x="126" y="113"/>
                  </a:cubicBezTo>
                  <a:close/>
                  <a:moveTo>
                    <a:pt x="105" y="6"/>
                  </a:moveTo>
                  <a:cubicBezTo>
                    <a:pt x="105" y="6"/>
                    <a:pt x="105" y="6"/>
                    <a:pt x="105" y="6"/>
                  </a:cubicBezTo>
                  <a:cubicBezTo>
                    <a:pt x="105" y="6"/>
                    <a:pt x="105" y="6"/>
                    <a:pt x="105" y="6"/>
                  </a:cubicBezTo>
                  <a:cubicBezTo>
                    <a:pt x="105" y="6"/>
                    <a:pt x="105" y="6"/>
                    <a:pt x="104" y="6"/>
                  </a:cubicBezTo>
                  <a:cubicBezTo>
                    <a:pt x="105" y="6"/>
                    <a:pt x="105" y="6"/>
                    <a:pt x="105" y="6"/>
                  </a:cubicBezTo>
                  <a:close/>
                  <a:moveTo>
                    <a:pt x="82" y="7"/>
                  </a:moveTo>
                  <a:cubicBezTo>
                    <a:pt x="82" y="7"/>
                    <a:pt x="82" y="7"/>
                    <a:pt x="82" y="7"/>
                  </a:cubicBezTo>
                  <a:cubicBezTo>
                    <a:pt x="82" y="7"/>
                    <a:pt x="82" y="7"/>
                    <a:pt x="82" y="7"/>
                  </a:cubicBezTo>
                  <a:cubicBezTo>
                    <a:pt x="82" y="7"/>
                    <a:pt x="82" y="7"/>
                    <a:pt x="82" y="7"/>
                  </a:cubicBezTo>
                  <a:close/>
                  <a:moveTo>
                    <a:pt x="11" y="97"/>
                  </a:moveTo>
                  <a:cubicBezTo>
                    <a:pt x="11" y="96"/>
                    <a:pt x="12" y="96"/>
                    <a:pt x="11" y="97"/>
                  </a:cubicBezTo>
                  <a:close/>
                  <a:moveTo>
                    <a:pt x="11" y="97"/>
                  </a:moveTo>
                  <a:cubicBezTo>
                    <a:pt x="11" y="96"/>
                    <a:pt x="11" y="95"/>
                    <a:pt x="11" y="95"/>
                  </a:cubicBezTo>
                  <a:cubicBezTo>
                    <a:pt x="12" y="94"/>
                    <a:pt x="11" y="96"/>
                    <a:pt x="11" y="97"/>
                  </a:cubicBezTo>
                  <a:close/>
                  <a:moveTo>
                    <a:pt x="12" y="91"/>
                  </a:moveTo>
                  <a:cubicBezTo>
                    <a:pt x="12" y="88"/>
                    <a:pt x="12" y="90"/>
                    <a:pt x="12" y="91"/>
                  </a:cubicBezTo>
                  <a:close/>
                  <a:moveTo>
                    <a:pt x="204" y="133"/>
                  </a:moveTo>
                  <a:cubicBezTo>
                    <a:pt x="204" y="133"/>
                    <a:pt x="204" y="132"/>
                    <a:pt x="205" y="131"/>
                  </a:cubicBezTo>
                  <a:cubicBezTo>
                    <a:pt x="198" y="136"/>
                    <a:pt x="198" y="149"/>
                    <a:pt x="194" y="156"/>
                  </a:cubicBezTo>
                  <a:cubicBezTo>
                    <a:pt x="195" y="154"/>
                    <a:pt x="196" y="151"/>
                    <a:pt x="196" y="149"/>
                  </a:cubicBezTo>
                  <a:cubicBezTo>
                    <a:pt x="196" y="150"/>
                    <a:pt x="194" y="154"/>
                    <a:pt x="194" y="155"/>
                  </a:cubicBezTo>
                  <a:cubicBezTo>
                    <a:pt x="196" y="149"/>
                    <a:pt x="192" y="159"/>
                    <a:pt x="192" y="159"/>
                  </a:cubicBezTo>
                  <a:cubicBezTo>
                    <a:pt x="189" y="164"/>
                    <a:pt x="184" y="169"/>
                    <a:pt x="179" y="173"/>
                  </a:cubicBezTo>
                  <a:cubicBezTo>
                    <a:pt x="175" y="177"/>
                    <a:pt x="170" y="180"/>
                    <a:pt x="165" y="183"/>
                  </a:cubicBezTo>
                  <a:cubicBezTo>
                    <a:pt x="165" y="183"/>
                    <a:pt x="151" y="187"/>
                    <a:pt x="159" y="185"/>
                  </a:cubicBezTo>
                  <a:cubicBezTo>
                    <a:pt x="160" y="185"/>
                    <a:pt x="148" y="192"/>
                    <a:pt x="152" y="187"/>
                  </a:cubicBezTo>
                  <a:cubicBezTo>
                    <a:pt x="138" y="198"/>
                    <a:pt x="113" y="200"/>
                    <a:pt x="95" y="198"/>
                  </a:cubicBezTo>
                  <a:cubicBezTo>
                    <a:pt x="83" y="196"/>
                    <a:pt x="71" y="188"/>
                    <a:pt x="61" y="186"/>
                  </a:cubicBezTo>
                  <a:cubicBezTo>
                    <a:pt x="60" y="179"/>
                    <a:pt x="45" y="175"/>
                    <a:pt x="41" y="169"/>
                  </a:cubicBezTo>
                  <a:cubicBezTo>
                    <a:pt x="37" y="164"/>
                    <a:pt x="29" y="156"/>
                    <a:pt x="28" y="151"/>
                  </a:cubicBezTo>
                  <a:cubicBezTo>
                    <a:pt x="23" y="134"/>
                    <a:pt x="8" y="113"/>
                    <a:pt x="16" y="94"/>
                  </a:cubicBezTo>
                  <a:cubicBezTo>
                    <a:pt x="16" y="96"/>
                    <a:pt x="16" y="98"/>
                    <a:pt x="16" y="100"/>
                  </a:cubicBezTo>
                  <a:cubicBezTo>
                    <a:pt x="17" y="98"/>
                    <a:pt x="21" y="88"/>
                    <a:pt x="19" y="82"/>
                  </a:cubicBezTo>
                  <a:cubicBezTo>
                    <a:pt x="20" y="83"/>
                    <a:pt x="18" y="87"/>
                    <a:pt x="18" y="88"/>
                  </a:cubicBezTo>
                  <a:cubicBezTo>
                    <a:pt x="14" y="72"/>
                    <a:pt x="34" y="43"/>
                    <a:pt x="44" y="33"/>
                  </a:cubicBezTo>
                  <a:cubicBezTo>
                    <a:pt x="51" y="26"/>
                    <a:pt x="68" y="14"/>
                    <a:pt x="84" y="8"/>
                  </a:cubicBezTo>
                  <a:cubicBezTo>
                    <a:pt x="84" y="8"/>
                    <a:pt x="85" y="8"/>
                    <a:pt x="85" y="8"/>
                  </a:cubicBezTo>
                  <a:cubicBezTo>
                    <a:pt x="85" y="8"/>
                    <a:pt x="85" y="8"/>
                    <a:pt x="85" y="8"/>
                  </a:cubicBezTo>
                  <a:cubicBezTo>
                    <a:pt x="86" y="8"/>
                    <a:pt x="87" y="8"/>
                    <a:pt x="87" y="8"/>
                  </a:cubicBezTo>
                  <a:cubicBezTo>
                    <a:pt x="91" y="8"/>
                    <a:pt x="85" y="10"/>
                    <a:pt x="93" y="6"/>
                  </a:cubicBezTo>
                  <a:cubicBezTo>
                    <a:pt x="95" y="6"/>
                    <a:pt x="97" y="6"/>
                    <a:pt x="99" y="6"/>
                  </a:cubicBezTo>
                  <a:cubicBezTo>
                    <a:pt x="99" y="6"/>
                    <a:pt x="99" y="6"/>
                    <a:pt x="99" y="6"/>
                  </a:cubicBezTo>
                  <a:cubicBezTo>
                    <a:pt x="100" y="6"/>
                    <a:pt x="101" y="6"/>
                    <a:pt x="101" y="6"/>
                  </a:cubicBezTo>
                  <a:cubicBezTo>
                    <a:pt x="101" y="6"/>
                    <a:pt x="100" y="6"/>
                    <a:pt x="100" y="6"/>
                  </a:cubicBezTo>
                  <a:cubicBezTo>
                    <a:pt x="102" y="6"/>
                    <a:pt x="104" y="8"/>
                    <a:pt x="104" y="11"/>
                  </a:cubicBezTo>
                  <a:cubicBezTo>
                    <a:pt x="105" y="18"/>
                    <a:pt x="105" y="26"/>
                    <a:pt x="104" y="33"/>
                  </a:cubicBezTo>
                  <a:cubicBezTo>
                    <a:pt x="103" y="32"/>
                    <a:pt x="103" y="33"/>
                    <a:pt x="103" y="33"/>
                  </a:cubicBezTo>
                  <a:cubicBezTo>
                    <a:pt x="103" y="40"/>
                    <a:pt x="106" y="50"/>
                    <a:pt x="102" y="57"/>
                  </a:cubicBezTo>
                  <a:cubicBezTo>
                    <a:pt x="102" y="57"/>
                    <a:pt x="103" y="56"/>
                    <a:pt x="103" y="56"/>
                  </a:cubicBezTo>
                  <a:cubicBezTo>
                    <a:pt x="103" y="58"/>
                    <a:pt x="104" y="72"/>
                    <a:pt x="102" y="74"/>
                  </a:cubicBezTo>
                  <a:cubicBezTo>
                    <a:pt x="102" y="73"/>
                    <a:pt x="102" y="72"/>
                    <a:pt x="101" y="71"/>
                  </a:cubicBezTo>
                  <a:cubicBezTo>
                    <a:pt x="101" y="69"/>
                    <a:pt x="100" y="76"/>
                    <a:pt x="101" y="76"/>
                  </a:cubicBezTo>
                  <a:cubicBezTo>
                    <a:pt x="100" y="80"/>
                    <a:pt x="98" y="89"/>
                    <a:pt x="99" y="91"/>
                  </a:cubicBezTo>
                  <a:cubicBezTo>
                    <a:pt x="99" y="94"/>
                    <a:pt x="102" y="106"/>
                    <a:pt x="101" y="108"/>
                  </a:cubicBezTo>
                  <a:cubicBezTo>
                    <a:pt x="100" y="107"/>
                    <a:pt x="100" y="106"/>
                    <a:pt x="99" y="104"/>
                  </a:cubicBezTo>
                  <a:cubicBezTo>
                    <a:pt x="101" y="111"/>
                    <a:pt x="105" y="111"/>
                    <a:pt x="114" y="113"/>
                  </a:cubicBezTo>
                  <a:cubicBezTo>
                    <a:pt x="113" y="113"/>
                    <a:pt x="112" y="113"/>
                    <a:pt x="111" y="113"/>
                  </a:cubicBezTo>
                  <a:cubicBezTo>
                    <a:pt x="113" y="112"/>
                    <a:pt x="114" y="112"/>
                    <a:pt x="116" y="113"/>
                  </a:cubicBezTo>
                  <a:cubicBezTo>
                    <a:pt x="117" y="113"/>
                    <a:pt x="127" y="117"/>
                    <a:pt x="131" y="116"/>
                  </a:cubicBezTo>
                  <a:cubicBezTo>
                    <a:pt x="130" y="115"/>
                    <a:pt x="131" y="115"/>
                    <a:pt x="131" y="115"/>
                  </a:cubicBezTo>
                  <a:cubicBezTo>
                    <a:pt x="136" y="116"/>
                    <a:pt x="141" y="115"/>
                    <a:pt x="146" y="115"/>
                  </a:cubicBezTo>
                  <a:cubicBezTo>
                    <a:pt x="142" y="114"/>
                    <a:pt x="170" y="114"/>
                    <a:pt x="164" y="115"/>
                  </a:cubicBezTo>
                  <a:cubicBezTo>
                    <a:pt x="179" y="115"/>
                    <a:pt x="197" y="109"/>
                    <a:pt x="208" y="113"/>
                  </a:cubicBezTo>
                  <a:cubicBezTo>
                    <a:pt x="207" y="117"/>
                    <a:pt x="208" y="133"/>
                    <a:pt x="204" y="133"/>
                  </a:cubicBezTo>
                  <a:close/>
                  <a:moveTo>
                    <a:pt x="19" y="86"/>
                  </a:moveTo>
                  <a:cubicBezTo>
                    <a:pt x="19" y="87"/>
                    <a:pt x="19" y="87"/>
                    <a:pt x="19" y="87"/>
                  </a:cubicBezTo>
                  <a:cubicBezTo>
                    <a:pt x="19" y="88"/>
                    <a:pt x="19" y="85"/>
                    <a:pt x="19" y="8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4" name="Freeform 8831"/>
            <p:cNvSpPr>
              <a:spLocks noEditPoints="1"/>
            </p:cNvSpPr>
            <p:nvPr/>
          </p:nvSpPr>
          <p:spPr bwMode="auto">
            <a:xfrm>
              <a:off x="401638" y="4762"/>
              <a:ext cx="417513" cy="393700"/>
            </a:xfrm>
            <a:custGeom>
              <a:avLst/>
              <a:gdLst>
                <a:gd name="T0" fmla="*/ 32 w 111"/>
                <a:gd name="T1" fmla="*/ 103 h 105"/>
                <a:gd name="T2" fmla="*/ 107 w 111"/>
                <a:gd name="T3" fmla="*/ 95 h 105"/>
                <a:gd name="T4" fmla="*/ 90 w 111"/>
                <a:gd name="T5" fmla="*/ 47 h 105"/>
                <a:gd name="T6" fmla="*/ 66 w 111"/>
                <a:gd name="T7" fmla="*/ 21 h 105"/>
                <a:gd name="T8" fmla="*/ 42 w 111"/>
                <a:gd name="T9" fmla="*/ 8 h 105"/>
                <a:gd name="T10" fmla="*/ 35 w 111"/>
                <a:gd name="T11" fmla="*/ 5 h 105"/>
                <a:gd name="T12" fmla="*/ 18 w 111"/>
                <a:gd name="T13" fmla="*/ 2 h 105"/>
                <a:gd name="T14" fmla="*/ 12 w 111"/>
                <a:gd name="T15" fmla="*/ 0 h 105"/>
                <a:gd name="T16" fmla="*/ 9 w 111"/>
                <a:gd name="T17" fmla="*/ 5 h 105"/>
                <a:gd name="T18" fmla="*/ 6 w 111"/>
                <a:gd name="T19" fmla="*/ 33 h 105"/>
                <a:gd name="T20" fmla="*/ 8 w 111"/>
                <a:gd name="T21" fmla="*/ 55 h 105"/>
                <a:gd name="T22" fmla="*/ 5 w 111"/>
                <a:gd name="T23" fmla="*/ 67 h 105"/>
                <a:gd name="T24" fmla="*/ 18 w 111"/>
                <a:gd name="T25" fmla="*/ 6 h 105"/>
                <a:gd name="T26" fmla="*/ 18 w 111"/>
                <a:gd name="T27" fmla="*/ 6 h 105"/>
                <a:gd name="T28" fmla="*/ 17 w 111"/>
                <a:gd name="T29" fmla="*/ 7 h 105"/>
                <a:gd name="T30" fmla="*/ 16 w 111"/>
                <a:gd name="T31" fmla="*/ 6 h 105"/>
                <a:gd name="T32" fmla="*/ 18 w 111"/>
                <a:gd name="T33" fmla="*/ 7 h 105"/>
                <a:gd name="T34" fmla="*/ 25 w 111"/>
                <a:gd name="T35" fmla="*/ 11 h 105"/>
                <a:gd name="T36" fmla="*/ 18 w 111"/>
                <a:gd name="T37" fmla="*/ 7 h 105"/>
                <a:gd name="T38" fmla="*/ 12 w 111"/>
                <a:gd name="T39" fmla="*/ 7 h 105"/>
                <a:gd name="T40" fmla="*/ 10 w 111"/>
                <a:gd name="T41" fmla="*/ 79 h 105"/>
                <a:gd name="T42" fmla="*/ 11 w 111"/>
                <a:gd name="T43" fmla="*/ 75 h 105"/>
                <a:gd name="T44" fmla="*/ 13 w 111"/>
                <a:gd name="T45" fmla="*/ 13 h 105"/>
                <a:gd name="T46" fmla="*/ 15 w 111"/>
                <a:gd name="T47" fmla="*/ 10 h 105"/>
                <a:gd name="T48" fmla="*/ 24 w 111"/>
                <a:gd name="T49" fmla="*/ 11 h 105"/>
                <a:gd name="T50" fmla="*/ 32 w 111"/>
                <a:gd name="T51" fmla="*/ 11 h 105"/>
                <a:gd name="T52" fmla="*/ 47 w 111"/>
                <a:gd name="T53" fmla="*/ 16 h 105"/>
                <a:gd name="T54" fmla="*/ 49 w 111"/>
                <a:gd name="T55" fmla="*/ 17 h 105"/>
                <a:gd name="T56" fmla="*/ 49 w 111"/>
                <a:gd name="T57" fmla="*/ 17 h 105"/>
                <a:gd name="T58" fmla="*/ 68 w 111"/>
                <a:gd name="T59" fmla="*/ 30 h 105"/>
                <a:gd name="T60" fmla="*/ 88 w 111"/>
                <a:gd name="T61" fmla="*/ 53 h 105"/>
                <a:gd name="T62" fmla="*/ 98 w 111"/>
                <a:gd name="T63" fmla="*/ 74 h 105"/>
                <a:gd name="T64" fmla="*/ 99 w 111"/>
                <a:gd name="T65" fmla="*/ 93 h 105"/>
                <a:gd name="T66" fmla="*/ 29 w 111"/>
                <a:gd name="T67" fmla="*/ 94 h 105"/>
                <a:gd name="T68" fmla="*/ 12 w 111"/>
                <a:gd name="T69" fmla="*/ 74 h 105"/>
                <a:gd name="T70" fmla="*/ 12 w 111"/>
                <a:gd name="T71" fmla="*/ 74 h 105"/>
                <a:gd name="T72" fmla="*/ 5 w 111"/>
                <a:gd name="T73" fmla="*/ 8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105">
                  <a:moveTo>
                    <a:pt x="5" y="94"/>
                  </a:moveTo>
                  <a:cubicBezTo>
                    <a:pt x="9" y="105"/>
                    <a:pt x="24" y="104"/>
                    <a:pt x="32" y="103"/>
                  </a:cubicBezTo>
                  <a:cubicBezTo>
                    <a:pt x="51" y="101"/>
                    <a:pt x="67" y="101"/>
                    <a:pt x="86" y="99"/>
                  </a:cubicBezTo>
                  <a:cubicBezTo>
                    <a:pt x="90" y="99"/>
                    <a:pt x="111" y="103"/>
                    <a:pt x="107" y="95"/>
                  </a:cubicBezTo>
                  <a:cubicBezTo>
                    <a:pt x="107" y="93"/>
                    <a:pt x="105" y="79"/>
                    <a:pt x="104" y="72"/>
                  </a:cubicBezTo>
                  <a:cubicBezTo>
                    <a:pt x="102" y="63"/>
                    <a:pt x="96" y="54"/>
                    <a:pt x="90" y="47"/>
                  </a:cubicBezTo>
                  <a:cubicBezTo>
                    <a:pt x="85" y="41"/>
                    <a:pt x="80" y="35"/>
                    <a:pt x="75" y="29"/>
                  </a:cubicBezTo>
                  <a:cubicBezTo>
                    <a:pt x="72" y="26"/>
                    <a:pt x="69" y="23"/>
                    <a:pt x="66" y="21"/>
                  </a:cubicBezTo>
                  <a:cubicBezTo>
                    <a:pt x="64" y="19"/>
                    <a:pt x="47" y="13"/>
                    <a:pt x="58" y="14"/>
                  </a:cubicBezTo>
                  <a:cubicBezTo>
                    <a:pt x="56" y="14"/>
                    <a:pt x="43" y="8"/>
                    <a:pt x="42" y="8"/>
                  </a:cubicBezTo>
                  <a:cubicBezTo>
                    <a:pt x="41" y="8"/>
                    <a:pt x="39" y="9"/>
                    <a:pt x="39" y="9"/>
                  </a:cubicBezTo>
                  <a:cubicBezTo>
                    <a:pt x="41" y="7"/>
                    <a:pt x="38" y="6"/>
                    <a:pt x="35" y="5"/>
                  </a:cubicBezTo>
                  <a:cubicBezTo>
                    <a:pt x="35" y="5"/>
                    <a:pt x="36" y="4"/>
                    <a:pt x="36" y="3"/>
                  </a:cubicBezTo>
                  <a:cubicBezTo>
                    <a:pt x="35" y="1"/>
                    <a:pt x="25" y="1"/>
                    <a:pt x="18" y="2"/>
                  </a:cubicBezTo>
                  <a:cubicBezTo>
                    <a:pt x="17" y="2"/>
                    <a:pt x="16" y="2"/>
                    <a:pt x="15" y="2"/>
                  </a:cubicBezTo>
                  <a:cubicBezTo>
                    <a:pt x="13" y="1"/>
                    <a:pt x="12" y="1"/>
                    <a:pt x="12" y="0"/>
                  </a:cubicBezTo>
                  <a:cubicBezTo>
                    <a:pt x="14" y="4"/>
                    <a:pt x="5" y="0"/>
                    <a:pt x="9" y="5"/>
                  </a:cubicBezTo>
                  <a:cubicBezTo>
                    <a:pt x="9" y="5"/>
                    <a:pt x="9" y="5"/>
                    <a:pt x="9" y="5"/>
                  </a:cubicBezTo>
                  <a:cubicBezTo>
                    <a:pt x="8" y="6"/>
                    <a:pt x="7" y="8"/>
                    <a:pt x="7" y="11"/>
                  </a:cubicBezTo>
                  <a:cubicBezTo>
                    <a:pt x="8" y="11"/>
                    <a:pt x="9" y="35"/>
                    <a:pt x="6" y="33"/>
                  </a:cubicBezTo>
                  <a:cubicBezTo>
                    <a:pt x="10" y="33"/>
                    <a:pt x="6" y="41"/>
                    <a:pt x="6" y="39"/>
                  </a:cubicBezTo>
                  <a:cubicBezTo>
                    <a:pt x="6" y="47"/>
                    <a:pt x="10" y="50"/>
                    <a:pt x="8" y="55"/>
                  </a:cubicBezTo>
                  <a:cubicBezTo>
                    <a:pt x="7" y="54"/>
                    <a:pt x="7" y="53"/>
                    <a:pt x="8" y="52"/>
                  </a:cubicBezTo>
                  <a:cubicBezTo>
                    <a:pt x="5" y="53"/>
                    <a:pt x="4" y="68"/>
                    <a:pt x="5" y="67"/>
                  </a:cubicBezTo>
                  <a:cubicBezTo>
                    <a:pt x="1" y="72"/>
                    <a:pt x="3" y="88"/>
                    <a:pt x="5" y="94"/>
                  </a:cubicBezTo>
                  <a:close/>
                  <a:moveTo>
                    <a:pt x="18" y="6"/>
                  </a:moveTo>
                  <a:cubicBezTo>
                    <a:pt x="18" y="6"/>
                    <a:pt x="18" y="6"/>
                    <a:pt x="18" y="6"/>
                  </a:cubicBezTo>
                  <a:cubicBezTo>
                    <a:pt x="18" y="6"/>
                    <a:pt x="18" y="6"/>
                    <a:pt x="18" y="6"/>
                  </a:cubicBezTo>
                  <a:cubicBezTo>
                    <a:pt x="18" y="6"/>
                    <a:pt x="18" y="6"/>
                    <a:pt x="18" y="6"/>
                  </a:cubicBezTo>
                  <a:close/>
                  <a:moveTo>
                    <a:pt x="17" y="7"/>
                  </a:moveTo>
                  <a:cubicBezTo>
                    <a:pt x="17" y="7"/>
                    <a:pt x="17" y="7"/>
                    <a:pt x="17" y="7"/>
                  </a:cubicBezTo>
                  <a:cubicBezTo>
                    <a:pt x="17" y="6"/>
                    <a:pt x="16" y="6"/>
                    <a:pt x="16" y="6"/>
                  </a:cubicBezTo>
                  <a:cubicBezTo>
                    <a:pt x="16" y="6"/>
                    <a:pt x="17" y="6"/>
                    <a:pt x="17" y="7"/>
                  </a:cubicBezTo>
                  <a:close/>
                  <a:moveTo>
                    <a:pt x="18" y="7"/>
                  </a:moveTo>
                  <a:cubicBezTo>
                    <a:pt x="21" y="8"/>
                    <a:pt x="26" y="9"/>
                    <a:pt x="30" y="10"/>
                  </a:cubicBezTo>
                  <a:cubicBezTo>
                    <a:pt x="29" y="11"/>
                    <a:pt x="27" y="11"/>
                    <a:pt x="25" y="11"/>
                  </a:cubicBezTo>
                  <a:cubicBezTo>
                    <a:pt x="25" y="11"/>
                    <a:pt x="17" y="9"/>
                    <a:pt x="14" y="7"/>
                  </a:cubicBezTo>
                  <a:cubicBezTo>
                    <a:pt x="18" y="8"/>
                    <a:pt x="19" y="8"/>
                    <a:pt x="18" y="7"/>
                  </a:cubicBezTo>
                  <a:close/>
                  <a:moveTo>
                    <a:pt x="13" y="9"/>
                  </a:moveTo>
                  <a:cubicBezTo>
                    <a:pt x="13" y="8"/>
                    <a:pt x="13" y="8"/>
                    <a:pt x="12" y="7"/>
                  </a:cubicBezTo>
                  <a:cubicBezTo>
                    <a:pt x="14" y="8"/>
                    <a:pt x="16" y="9"/>
                    <a:pt x="13" y="9"/>
                  </a:cubicBezTo>
                  <a:close/>
                  <a:moveTo>
                    <a:pt x="10" y="79"/>
                  </a:moveTo>
                  <a:cubicBezTo>
                    <a:pt x="10" y="88"/>
                    <a:pt x="14" y="75"/>
                    <a:pt x="11" y="72"/>
                  </a:cubicBezTo>
                  <a:cubicBezTo>
                    <a:pt x="11" y="73"/>
                    <a:pt x="10" y="74"/>
                    <a:pt x="11" y="75"/>
                  </a:cubicBezTo>
                  <a:cubicBezTo>
                    <a:pt x="8" y="71"/>
                    <a:pt x="12" y="51"/>
                    <a:pt x="12" y="46"/>
                  </a:cubicBezTo>
                  <a:cubicBezTo>
                    <a:pt x="12" y="35"/>
                    <a:pt x="12" y="24"/>
                    <a:pt x="13" y="13"/>
                  </a:cubicBezTo>
                  <a:cubicBezTo>
                    <a:pt x="13" y="12"/>
                    <a:pt x="13" y="10"/>
                    <a:pt x="13" y="9"/>
                  </a:cubicBezTo>
                  <a:cubicBezTo>
                    <a:pt x="13" y="9"/>
                    <a:pt x="14" y="9"/>
                    <a:pt x="15" y="10"/>
                  </a:cubicBezTo>
                  <a:cubicBezTo>
                    <a:pt x="15" y="10"/>
                    <a:pt x="15" y="10"/>
                    <a:pt x="15" y="10"/>
                  </a:cubicBezTo>
                  <a:cubicBezTo>
                    <a:pt x="18" y="11"/>
                    <a:pt x="21" y="11"/>
                    <a:pt x="24" y="11"/>
                  </a:cubicBezTo>
                  <a:cubicBezTo>
                    <a:pt x="23" y="11"/>
                    <a:pt x="21" y="12"/>
                    <a:pt x="19" y="13"/>
                  </a:cubicBezTo>
                  <a:cubicBezTo>
                    <a:pt x="21" y="13"/>
                    <a:pt x="28" y="11"/>
                    <a:pt x="32" y="11"/>
                  </a:cubicBezTo>
                  <a:cubicBezTo>
                    <a:pt x="33" y="11"/>
                    <a:pt x="33" y="12"/>
                    <a:pt x="33" y="12"/>
                  </a:cubicBezTo>
                  <a:cubicBezTo>
                    <a:pt x="39" y="12"/>
                    <a:pt x="43" y="14"/>
                    <a:pt x="47" y="16"/>
                  </a:cubicBezTo>
                  <a:cubicBezTo>
                    <a:pt x="46" y="16"/>
                    <a:pt x="46" y="15"/>
                    <a:pt x="47" y="15"/>
                  </a:cubicBezTo>
                  <a:cubicBezTo>
                    <a:pt x="48" y="16"/>
                    <a:pt x="48" y="16"/>
                    <a:pt x="49" y="17"/>
                  </a:cubicBezTo>
                  <a:cubicBezTo>
                    <a:pt x="49" y="17"/>
                    <a:pt x="49" y="17"/>
                    <a:pt x="49" y="17"/>
                  </a:cubicBezTo>
                  <a:cubicBezTo>
                    <a:pt x="49" y="17"/>
                    <a:pt x="49" y="17"/>
                    <a:pt x="49" y="17"/>
                  </a:cubicBezTo>
                  <a:cubicBezTo>
                    <a:pt x="50" y="19"/>
                    <a:pt x="52" y="20"/>
                    <a:pt x="55" y="21"/>
                  </a:cubicBezTo>
                  <a:cubicBezTo>
                    <a:pt x="64" y="24"/>
                    <a:pt x="62" y="27"/>
                    <a:pt x="68" y="30"/>
                  </a:cubicBezTo>
                  <a:cubicBezTo>
                    <a:pt x="75" y="34"/>
                    <a:pt x="90" y="50"/>
                    <a:pt x="88" y="56"/>
                  </a:cubicBezTo>
                  <a:cubicBezTo>
                    <a:pt x="89" y="55"/>
                    <a:pt x="88" y="54"/>
                    <a:pt x="88" y="53"/>
                  </a:cubicBezTo>
                  <a:cubicBezTo>
                    <a:pt x="86" y="56"/>
                    <a:pt x="94" y="64"/>
                    <a:pt x="96" y="66"/>
                  </a:cubicBezTo>
                  <a:cubicBezTo>
                    <a:pt x="89" y="61"/>
                    <a:pt x="97" y="68"/>
                    <a:pt x="98" y="74"/>
                  </a:cubicBezTo>
                  <a:cubicBezTo>
                    <a:pt x="99" y="77"/>
                    <a:pt x="99" y="91"/>
                    <a:pt x="100" y="91"/>
                  </a:cubicBezTo>
                  <a:cubicBezTo>
                    <a:pt x="100" y="91"/>
                    <a:pt x="99" y="92"/>
                    <a:pt x="99" y="93"/>
                  </a:cubicBezTo>
                  <a:cubicBezTo>
                    <a:pt x="93" y="87"/>
                    <a:pt x="59" y="93"/>
                    <a:pt x="52" y="94"/>
                  </a:cubicBezTo>
                  <a:cubicBezTo>
                    <a:pt x="50" y="90"/>
                    <a:pt x="33" y="96"/>
                    <a:pt x="29" y="94"/>
                  </a:cubicBezTo>
                  <a:cubicBezTo>
                    <a:pt x="22" y="95"/>
                    <a:pt x="0" y="94"/>
                    <a:pt x="10" y="79"/>
                  </a:cubicBezTo>
                  <a:close/>
                  <a:moveTo>
                    <a:pt x="12" y="74"/>
                  </a:moveTo>
                  <a:cubicBezTo>
                    <a:pt x="12" y="75"/>
                    <a:pt x="12" y="75"/>
                    <a:pt x="12" y="75"/>
                  </a:cubicBezTo>
                  <a:cubicBezTo>
                    <a:pt x="12" y="75"/>
                    <a:pt x="11" y="73"/>
                    <a:pt x="12" y="74"/>
                  </a:cubicBezTo>
                  <a:close/>
                  <a:moveTo>
                    <a:pt x="5" y="81"/>
                  </a:moveTo>
                  <a:cubicBezTo>
                    <a:pt x="5" y="78"/>
                    <a:pt x="6" y="79"/>
                    <a:pt x="5" y="8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5" name="Freeform 8832"/>
            <p:cNvSpPr>
              <a:spLocks/>
            </p:cNvSpPr>
            <p:nvPr/>
          </p:nvSpPr>
          <p:spPr bwMode="auto">
            <a:xfrm>
              <a:off x="466725" y="565150"/>
              <a:ext cx="277813" cy="176213"/>
            </a:xfrm>
            <a:custGeom>
              <a:avLst/>
              <a:gdLst>
                <a:gd name="T0" fmla="*/ 1 w 74"/>
                <a:gd name="T1" fmla="*/ 47 h 47"/>
                <a:gd name="T2" fmla="*/ 73 w 74"/>
                <a:gd name="T3" fmla="*/ 1 h 47"/>
                <a:gd name="T4" fmla="*/ 72 w 74"/>
                <a:gd name="T5" fmla="*/ 0 h 47"/>
                <a:gd name="T6" fmla="*/ 0 w 74"/>
                <a:gd name="T7" fmla="*/ 47 h 47"/>
                <a:gd name="T8" fmla="*/ 1 w 74"/>
                <a:gd name="T9" fmla="*/ 47 h 47"/>
              </a:gdLst>
              <a:ahLst/>
              <a:cxnLst>
                <a:cxn ang="0">
                  <a:pos x="T0" y="T1"/>
                </a:cxn>
                <a:cxn ang="0">
                  <a:pos x="T2" y="T3"/>
                </a:cxn>
                <a:cxn ang="0">
                  <a:pos x="T4" y="T5"/>
                </a:cxn>
                <a:cxn ang="0">
                  <a:pos x="T6" y="T7"/>
                </a:cxn>
                <a:cxn ang="0">
                  <a:pos x="T8" y="T9"/>
                </a:cxn>
              </a:cxnLst>
              <a:rect l="0" t="0" r="r" b="b"/>
              <a:pathLst>
                <a:path w="74" h="47">
                  <a:moveTo>
                    <a:pt x="1" y="47"/>
                  </a:moveTo>
                  <a:cubicBezTo>
                    <a:pt x="25" y="31"/>
                    <a:pt x="47" y="12"/>
                    <a:pt x="73" y="1"/>
                  </a:cubicBezTo>
                  <a:cubicBezTo>
                    <a:pt x="74" y="0"/>
                    <a:pt x="72" y="0"/>
                    <a:pt x="72" y="0"/>
                  </a:cubicBezTo>
                  <a:cubicBezTo>
                    <a:pt x="46" y="12"/>
                    <a:pt x="24" y="31"/>
                    <a:pt x="0" y="47"/>
                  </a:cubicBezTo>
                  <a:cubicBezTo>
                    <a:pt x="0" y="47"/>
                    <a:pt x="1" y="47"/>
                    <a:pt x="1" y="4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6" name="Freeform 8833"/>
            <p:cNvSpPr>
              <a:spLocks/>
            </p:cNvSpPr>
            <p:nvPr/>
          </p:nvSpPr>
          <p:spPr bwMode="auto">
            <a:xfrm>
              <a:off x="425450" y="493712"/>
              <a:ext cx="352425" cy="250825"/>
            </a:xfrm>
            <a:custGeom>
              <a:avLst/>
              <a:gdLst>
                <a:gd name="T0" fmla="*/ 92 w 94"/>
                <a:gd name="T1" fmla="*/ 0 h 67"/>
                <a:gd name="T2" fmla="*/ 1 w 94"/>
                <a:gd name="T3" fmla="*/ 67 h 67"/>
                <a:gd name="T4" fmla="*/ 2 w 94"/>
                <a:gd name="T5" fmla="*/ 66 h 67"/>
                <a:gd name="T6" fmla="*/ 93 w 94"/>
                <a:gd name="T7" fmla="*/ 0 h 67"/>
                <a:gd name="T8" fmla="*/ 92 w 94"/>
                <a:gd name="T9" fmla="*/ 0 h 67"/>
              </a:gdLst>
              <a:ahLst/>
              <a:cxnLst>
                <a:cxn ang="0">
                  <a:pos x="T0" y="T1"/>
                </a:cxn>
                <a:cxn ang="0">
                  <a:pos x="T2" y="T3"/>
                </a:cxn>
                <a:cxn ang="0">
                  <a:pos x="T4" y="T5"/>
                </a:cxn>
                <a:cxn ang="0">
                  <a:pos x="T6" y="T7"/>
                </a:cxn>
                <a:cxn ang="0">
                  <a:pos x="T8" y="T9"/>
                </a:cxn>
              </a:cxnLst>
              <a:rect l="0" t="0" r="r" b="b"/>
              <a:pathLst>
                <a:path w="94" h="67">
                  <a:moveTo>
                    <a:pt x="92" y="0"/>
                  </a:moveTo>
                  <a:cubicBezTo>
                    <a:pt x="62" y="22"/>
                    <a:pt x="30" y="43"/>
                    <a:pt x="1" y="67"/>
                  </a:cubicBezTo>
                  <a:cubicBezTo>
                    <a:pt x="0" y="67"/>
                    <a:pt x="2" y="67"/>
                    <a:pt x="2" y="66"/>
                  </a:cubicBezTo>
                  <a:cubicBezTo>
                    <a:pt x="31" y="43"/>
                    <a:pt x="63" y="22"/>
                    <a:pt x="93" y="0"/>
                  </a:cubicBezTo>
                  <a:cubicBezTo>
                    <a:pt x="94" y="0"/>
                    <a:pt x="92" y="0"/>
                    <a:pt x="9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7" name="Freeform 8834"/>
            <p:cNvSpPr>
              <a:spLocks/>
            </p:cNvSpPr>
            <p:nvPr/>
          </p:nvSpPr>
          <p:spPr bwMode="auto">
            <a:xfrm>
              <a:off x="319088" y="455612"/>
              <a:ext cx="469900" cy="277813"/>
            </a:xfrm>
            <a:custGeom>
              <a:avLst/>
              <a:gdLst>
                <a:gd name="T0" fmla="*/ 2 w 125"/>
                <a:gd name="T1" fmla="*/ 74 h 74"/>
                <a:gd name="T2" fmla="*/ 124 w 125"/>
                <a:gd name="T3" fmla="*/ 1 h 74"/>
                <a:gd name="T4" fmla="*/ 123 w 125"/>
                <a:gd name="T5" fmla="*/ 0 h 74"/>
                <a:gd name="T6" fmla="*/ 1 w 125"/>
                <a:gd name="T7" fmla="*/ 73 h 74"/>
                <a:gd name="T8" fmla="*/ 2 w 125"/>
                <a:gd name="T9" fmla="*/ 74 h 74"/>
              </a:gdLst>
              <a:ahLst/>
              <a:cxnLst>
                <a:cxn ang="0">
                  <a:pos x="T0" y="T1"/>
                </a:cxn>
                <a:cxn ang="0">
                  <a:pos x="T2" y="T3"/>
                </a:cxn>
                <a:cxn ang="0">
                  <a:pos x="T4" y="T5"/>
                </a:cxn>
                <a:cxn ang="0">
                  <a:pos x="T6" y="T7"/>
                </a:cxn>
                <a:cxn ang="0">
                  <a:pos x="T8" y="T9"/>
                </a:cxn>
              </a:cxnLst>
              <a:rect l="0" t="0" r="r" b="b"/>
              <a:pathLst>
                <a:path w="125" h="74">
                  <a:moveTo>
                    <a:pt x="2" y="74"/>
                  </a:moveTo>
                  <a:cubicBezTo>
                    <a:pt x="43" y="50"/>
                    <a:pt x="79" y="17"/>
                    <a:pt x="124" y="1"/>
                  </a:cubicBezTo>
                  <a:cubicBezTo>
                    <a:pt x="125" y="0"/>
                    <a:pt x="124" y="0"/>
                    <a:pt x="123" y="0"/>
                  </a:cubicBezTo>
                  <a:cubicBezTo>
                    <a:pt x="78" y="17"/>
                    <a:pt x="42" y="49"/>
                    <a:pt x="1" y="73"/>
                  </a:cubicBezTo>
                  <a:cubicBezTo>
                    <a:pt x="0" y="74"/>
                    <a:pt x="1" y="74"/>
                    <a:pt x="2" y="7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8" name="Freeform 8835"/>
            <p:cNvSpPr>
              <a:spLocks/>
            </p:cNvSpPr>
            <p:nvPr/>
          </p:nvSpPr>
          <p:spPr bwMode="auto">
            <a:xfrm>
              <a:off x="304800" y="409575"/>
              <a:ext cx="465138" cy="320675"/>
            </a:xfrm>
            <a:custGeom>
              <a:avLst/>
              <a:gdLst>
                <a:gd name="T0" fmla="*/ 122 w 124"/>
                <a:gd name="T1" fmla="*/ 0 h 85"/>
                <a:gd name="T2" fmla="*/ 0 w 124"/>
                <a:gd name="T3" fmla="*/ 85 h 85"/>
                <a:gd name="T4" fmla="*/ 1 w 124"/>
                <a:gd name="T5" fmla="*/ 85 h 85"/>
                <a:gd name="T6" fmla="*/ 123 w 124"/>
                <a:gd name="T7" fmla="*/ 0 h 85"/>
                <a:gd name="T8" fmla="*/ 122 w 124"/>
                <a:gd name="T9" fmla="*/ 0 h 85"/>
              </a:gdLst>
              <a:ahLst/>
              <a:cxnLst>
                <a:cxn ang="0">
                  <a:pos x="T0" y="T1"/>
                </a:cxn>
                <a:cxn ang="0">
                  <a:pos x="T2" y="T3"/>
                </a:cxn>
                <a:cxn ang="0">
                  <a:pos x="T4" y="T5"/>
                </a:cxn>
                <a:cxn ang="0">
                  <a:pos x="T6" y="T7"/>
                </a:cxn>
                <a:cxn ang="0">
                  <a:pos x="T8" y="T9"/>
                </a:cxn>
              </a:cxnLst>
              <a:rect l="0" t="0" r="r" b="b"/>
              <a:pathLst>
                <a:path w="124" h="85">
                  <a:moveTo>
                    <a:pt x="122" y="0"/>
                  </a:moveTo>
                  <a:cubicBezTo>
                    <a:pt x="81" y="28"/>
                    <a:pt x="37" y="52"/>
                    <a:pt x="0" y="85"/>
                  </a:cubicBezTo>
                  <a:cubicBezTo>
                    <a:pt x="0" y="85"/>
                    <a:pt x="1" y="85"/>
                    <a:pt x="1" y="85"/>
                  </a:cubicBezTo>
                  <a:cubicBezTo>
                    <a:pt x="38" y="52"/>
                    <a:pt x="82" y="28"/>
                    <a:pt x="123" y="0"/>
                  </a:cubicBezTo>
                  <a:cubicBezTo>
                    <a:pt x="124" y="0"/>
                    <a:pt x="122" y="0"/>
                    <a:pt x="12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9" name="Freeform 8836"/>
            <p:cNvSpPr>
              <a:spLocks/>
            </p:cNvSpPr>
            <p:nvPr/>
          </p:nvSpPr>
          <p:spPr bwMode="auto">
            <a:xfrm>
              <a:off x="241300" y="414337"/>
              <a:ext cx="476250" cy="293688"/>
            </a:xfrm>
            <a:custGeom>
              <a:avLst/>
              <a:gdLst>
                <a:gd name="T0" fmla="*/ 1 w 127"/>
                <a:gd name="T1" fmla="*/ 78 h 78"/>
                <a:gd name="T2" fmla="*/ 126 w 127"/>
                <a:gd name="T3" fmla="*/ 1 h 78"/>
                <a:gd name="T4" fmla="*/ 126 w 127"/>
                <a:gd name="T5" fmla="*/ 0 h 78"/>
                <a:gd name="T6" fmla="*/ 0 w 127"/>
                <a:gd name="T7" fmla="*/ 77 h 78"/>
                <a:gd name="T8" fmla="*/ 1 w 127"/>
                <a:gd name="T9" fmla="*/ 78 h 78"/>
              </a:gdLst>
              <a:ahLst/>
              <a:cxnLst>
                <a:cxn ang="0">
                  <a:pos x="T0" y="T1"/>
                </a:cxn>
                <a:cxn ang="0">
                  <a:pos x="T2" y="T3"/>
                </a:cxn>
                <a:cxn ang="0">
                  <a:pos x="T4" y="T5"/>
                </a:cxn>
                <a:cxn ang="0">
                  <a:pos x="T6" y="T7"/>
                </a:cxn>
                <a:cxn ang="0">
                  <a:pos x="T8" y="T9"/>
                </a:cxn>
              </a:cxnLst>
              <a:rect l="0" t="0" r="r" b="b"/>
              <a:pathLst>
                <a:path w="127" h="78">
                  <a:moveTo>
                    <a:pt x="1" y="78"/>
                  </a:moveTo>
                  <a:cubicBezTo>
                    <a:pt x="43" y="52"/>
                    <a:pt x="82" y="23"/>
                    <a:pt x="126" y="1"/>
                  </a:cubicBezTo>
                  <a:cubicBezTo>
                    <a:pt x="127" y="1"/>
                    <a:pt x="126" y="0"/>
                    <a:pt x="126" y="0"/>
                  </a:cubicBezTo>
                  <a:cubicBezTo>
                    <a:pt x="82" y="22"/>
                    <a:pt x="42" y="51"/>
                    <a:pt x="0" y="77"/>
                  </a:cubicBezTo>
                  <a:cubicBezTo>
                    <a:pt x="0" y="78"/>
                    <a:pt x="1" y="78"/>
                    <a:pt x="1" y="7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0" name="Freeform 8837"/>
            <p:cNvSpPr>
              <a:spLocks/>
            </p:cNvSpPr>
            <p:nvPr/>
          </p:nvSpPr>
          <p:spPr bwMode="auto">
            <a:xfrm>
              <a:off x="241300" y="417512"/>
              <a:ext cx="420688" cy="290513"/>
            </a:xfrm>
            <a:custGeom>
              <a:avLst/>
              <a:gdLst>
                <a:gd name="T0" fmla="*/ 111 w 112"/>
                <a:gd name="T1" fmla="*/ 1 h 77"/>
                <a:gd name="T2" fmla="*/ 0 w 112"/>
                <a:gd name="T3" fmla="*/ 76 h 77"/>
                <a:gd name="T4" fmla="*/ 1 w 112"/>
                <a:gd name="T5" fmla="*/ 77 h 77"/>
                <a:gd name="T6" fmla="*/ 112 w 112"/>
                <a:gd name="T7" fmla="*/ 1 h 77"/>
                <a:gd name="T8" fmla="*/ 111 w 112"/>
                <a:gd name="T9" fmla="*/ 1 h 77"/>
              </a:gdLst>
              <a:ahLst/>
              <a:cxnLst>
                <a:cxn ang="0">
                  <a:pos x="T0" y="T1"/>
                </a:cxn>
                <a:cxn ang="0">
                  <a:pos x="T2" y="T3"/>
                </a:cxn>
                <a:cxn ang="0">
                  <a:pos x="T4" y="T5"/>
                </a:cxn>
                <a:cxn ang="0">
                  <a:pos x="T6" y="T7"/>
                </a:cxn>
                <a:cxn ang="0">
                  <a:pos x="T8" y="T9"/>
                </a:cxn>
              </a:cxnLst>
              <a:rect l="0" t="0" r="r" b="b"/>
              <a:pathLst>
                <a:path w="112" h="77">
                  <a:moveTo>
                    <a:pt x="111" y="1"/>
                  </a:moveTo>
                  <a:cubicBezTo>
                    <a:pt x="75" y="28"/>
                    <a:pt x="37" y="51"/>
                    <a:pt x="0" y="76"/>
                  </a:cubicBezTo>
                  <a:cubicBezTo>
                    <a:pt x="0" y="77"/>
                    <a:pt x="1" y="77"/>
                    <a:pt x="1" y="77"/>
                  </a:cubicBezTo>
                  <a:cubicBezTo>
                    <a:pt x="38" y="52"/>
                    <a:pt x="76" y="28"/>
                    <a:pt x="112" y="1"/>
                  </a:cubicBezTo>
                  <a:cubicBezTo>
                    <a:pt x="112" y="1"/>
                    <a:pt x="111" y="0"/>
                    <a:pt x="111"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1" name="Freeform 8838"/>
            <p:cNvSpPr>
              <a:spLocks/>
            </p:cNvSpPr>
            <p:nvPr/>
          </p:nvSpPr>
          <p:spPr bwMode="auto">
            <a:xfrm>
              <a:off x="173038" y="417512"/>
              <a:ext cx="406400" cy="252413"/>
            </a:xfrm>
            <a:custGeom>
              <a:avLst/>
              <a:gdLst>
                <a:gd name="T0" fmla="*/ 1 w 108"/>
                <a:gd name="T1" fmla="*/ 66 h 67"/>
                <a:gd name="T2" fmla="*/ 107 w 108"/>
                <a:gd name="T3" fmla="*/ 1 h 67"/>
                <a:gd name="T4" fmla="*/ 107 w 108"/>
                <a:gd name="T5" fmla="*/ 0 h 67"/>
                <a:gd name="T6" fmla="*/ 0 w 108"/>
                <a:gd name="T7" fmla="*/ 66 h 67"/>
                <a:gd name="T8" fmla="*/ 1 w 108"/>
                <a:gd name="T9" fmla="*/ 66 h 67"/>
              </a:gdLst>
              <a:ahLst/>
              <a:cxnLst>
                <a:cxn ang="0">
                  <a:pos x="T0" y="T1"/>
                </a:cxn>
                <a:cxn ang="0">
                  <a:pos x="T2" y="T3"/>
                </a:cxn>
                <a:cxn ang="0">
                  <a:pos x="T4" y="T5"/>
                </a:cxn>
                <a:cxn ang="0">
                  <a:pos x="T6" y="T7"/>
                </a:cxn>
                <a:cxn ang="0">
                  <a:pos x="T8" y="T9"/>
                </a:cxn>
              </a:cxnLst>
              <a:rect l="0" t="0" r="r" b="b"/>
              <a:pathLst>
                <a:path w="108" h="67">
                  <a:moveTo>
                    <a:pt x="1" y="66"/>
                  </a:moveTo>
                  <a:cubicBezTo>
                    <a:pt x="37" y="44"/>
                    <a:pt x="70" y="20"/>
                    <a:pt x="107" y="1"/>
                  </a:cubicBezTo>
                  <a:cubicBezTo>
                    <a:pt x="108" y="1"/>
                    <a:pt x="107" y="0"/>
                    <a:pt x="107" y="0"/>
                  </a:cubicBezTo>
                  <a:cubicBezTo>
                    <a:pt x="70" y="20"/>
                    <a:pt x="36" y="44"/>
                    <a:pt x="0" y="66"/>
                  </a:cubicBezTo>
                  <a:cubicBezTo>
                    <a:pt x="0" y="66"/>
                    <a:pt x="1" y="67"/>
                    <a:pt x="1" y="6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2" name="Freeform 8839"/>
            <p:cNvSpPr>
              <a:spLocks/>
            </p:cNvSpPr>
            <p:nvPr/>
          </p:nvSpPr>
          <p:spPr bwMode="auto">
            <a:xfrm>
              <a:off x="169863" y="422275"/>
              <a:ext cx="363538" cy="244475"/>
            </a:xfrm>
            <a:custGeom>
              <a:avLst/>
              <a:gdLst>
                <a:gd name="T0" fmla="*/ 95 w 97"/>
                <a:gd name="T1" fmla="*/ 1 h 65"/>
                <a:gd name="T2" fmla="*/ 1 w 97"/>
                <a:gd name="T3" fmla="*/ 65 h 65"/>
                <a:gd name="T4" fmla="*/ 2 w 97"/>
                <a:gd name="T5" fmla="*/ 65 h 65"/>
                <a:gd name="T6" fmla="*/ 96 w 97"/>
                <a:gd name="T7" fmla="*/ 0 h 65"/>
                <a:gd name="T8" fmla="*/ 95 w 97"/>
                <a:gd name="T9" fmla="*/ 1 h 65"/>
              </a:gdLst>
              <a:ahLst/>
              <a:cxnLst>
                <a:cxn ang="0">
                  <a:pos x="T0" y="T1"/>
                </a:cxn>
                <a:cxn ang="0">
                  <a:pos x="T2" y="T3"/>
                </a:cxn>
                <a:cxn ang="0">
                  <a:pos x="T4" y="T5"/>
                </a:cxn>
                <a:cxn ang="0">
                  <a:pos x="T6" y="T7"/>
                </a:cxn>
                <a:cxn ang="0">
                  <a:pos x="T8" y="T9"/>
                </a:cxn>
              </a:cxnLst>
              <a:rect l="0" t="0" r="r" b="b"/>
              <a:pathLst>
                <a:path w="97" h="65">
                  <a:moveTo>
                    <a:pt x="95" y="1"/>
                  </a:moveTo>
                  <a:cubicBezTo>
                    <a:pt x="66" y="26"/>
                    <a:pt x="32" y="43"/>
                    <a:pt x="1" y="65"/>
                  </a:cubicBezTo>
                  <a:cubicBezTo>
                    <a:pt x="0" y="65"/>
                    <a:pt x="2" y="65"/>
                    <a:pt x="2" y="65"/>
                  </a:cubicBezTo>
                  <a:cubicBezTo>
                    <a:pt x="34" y="43"/>
                    <a:pt x="68" y="26"/>
                    <a:pt x="96" y="0"/>
                  </a:cubicBezTo>
                  <a:cubicBezTo>
                    <a:pt x="97" y="0"/>
                    <a:pt x="95" y="0"/>
                    <a:pt x="95"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3" name="Freeform 8840"/>
            <p:cNvSpPr>
              <a:spLocks/>
            </p:cNvSpPr>
            <p:nvPr/>
          </p:nvSpPr>
          <p:spPr bwMode="auto">
            <a:xfrm>
              <a:off x="139700" y="417512"/>
              <a:ext cx="327025" cy="207963"/>
            </a:xfrm>
            <a:custGeom>
              <a:avLst/>
              <a:gdLst>
                <a:gd name="T0" fmla="*/ 2 w 87"/>
                <a:gd name="T1" fmla="*/ 54 h 55"/>
                <a:gd name="T2" fmla="*/ 86 w 87"/>
                <a:gd name="T3" fmla="*/ 0 h 55"/>
                <a:gd name="T4" fmla="*/ 85 w 87"/>
                <a:gd name="T5" fmla="*/ 0 h 55"/>
                <a:gd name="T6" fmla="*/ 1 w 87"/>
                <a:gd name="T7" fmla="*/ 54 h 55"/>
                <a:gd name="T8" fmla="*/ 2 w 87"/>
                <a:gd name="T9" fmla="*/ 54 h 55"/>
              </a:gdLst>
              <a:ahLst/>
              <a:cxnLst>
                <a:cxn ang="0">
                  <a:pos x="T0" y="T1"/>
                </a:cxn>
                <a:cxn ang="0">
                  <a:pos x="T2" y="T3"/>
                </a:cxn>
                <a:cxn ang="0">
                  <a:pos x="T4" y="T5"/>
                </a:cxn>
                <a:cxn ang="0">
                  <a:pos x="T6" y="T7"/>
                </a:cxn>
                <a:cxn ang="0">
                  <a:pos x="T8" y="T9"/>
                </a:cxn>
              </a:cxnLst>
              <a:rect l="0" t="0" r="r" b="b"/>
              <a:pathLst>
                <a:path w="87" h="55">
                  <a:moveTo>
                    <a:pt x="2" y="54"/>
                  </a:moveTo>
                  <a:cubicBezTo>
                    <a:pt x="30" y="36"/>
                    <a:pt x="57" y="16"/>
                    <a:pt x="86" y="0"/>
                  </a:cubicBezTo>
                  <a:cubicBezTo>
                    <a:pt x="87" y="0"/>
                    <a:pt x="85" y="0"/>
                    <a:pt x="85" y="0"/>
                  </a:cubicBezTo>
                  <a:cubicBezTo>
                    <a:pt x="56" y="16"/>
                    <a:pt x="29" y="36"/>
                    <a:pt x="1" y="54"/>
                  </a:cubicBezTo>
                  <a:cubicBezTo>
                    <a:pt x="0" y="55"/>
                    <a:pt x="2" y="54"/>
                    <a:pt x="2" y="5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4" name="Freeform 8841"/>
            <p:cNvSpPr>
              <a:spLocks/>
            </p:cNvSpPr>
            <p:nvPr/>
          </p:nvSpPr>
          <p:spPr bwMode="auto">
            <a:xfrm>
              <a:off x="139700" y="409575"/>
              <a:ext cx="292100" cy="207963"/>
            </a:xfrm>
            <a:custGeom>
              <a:avLst/>
              <a:gdLst>
                <a:gd name="T0" fmla="*/ 76 w 78"/>
                <a:gd name="T1" fmla="*/ 1 h 55"/>
                <a:gd name="T2" fmla="*/ 1 w 78"/>
                <a:gd name="T3" fmla="*/ 54 h 55"/>
                <a:gd name="T4" fmla="*/ 2 w 78"/>
                <a:gd name="T5" fmla="*/ 54 h 55"/>
                <a:gd name="T6" fmla="*/ 77 w 78"/>
                <a:gd name="T7" fmla="*/ 1 h 55"/>
                <a:gd name="T8" fmla="*/ 76 w 78"/>
                <a:gd name="T9" fmla="*/ 1 h 55"/>
              </a:gdLst>
              <a:ahLst/>
              <a:cxnLst>
                <a:cxn ang="0">
                  <a:pos x="T0" y="T1"/>
                </a:cxn>
                <a:cxn ang="0">
                  <a:pos x="T2" y="T3"/>
                </a:cxn>
                <a:cxn ang="0">
                  <a:pos x="T4" y="T5"/>
                </a:cxn>
                <a:cxn ang="0">
                  <a:pos x="T6" y="T7"/>
                </a:cxn>
                <a:cxn ang="0">
                  <a:pos x="T8" y="T9"/>
                </a:cxn>
              </a:cxnLst>
              <a:rect l="0" t="0" r="r" b="b"/>
              <a:pathLst>
                <a:path w="78" h="55">
                  <a:moveTo>
                    <a:pt x="76" y="1"/>
                  </a:moveTo>
                  <a:cubicBezTo>
                    <a:pt x="52" y="20"/>
                    <a:pt x="27" y="37"/>
                    <a:pt x="1" y="54"/>
                  </a:cubicBezTo>
                  <a:cubicBezTo>
                    <a:pt x="0" y="54"/>
                    <a:pt x="1" y="55"/>
                    <a:pt x="2" y="54"/>
                  </a:cubicBezTo>
                  <a:cubicBezTo>
                    <a:pt x="28" y="37"/>
                    <a:pt x="53" y="21"/>
                    <a:pt x="77" y="1"/>
                  </a:cubicBezTo>
                  <a:cubicBezTo>
                    <a:pt x="78" y="1"/>
                    <a:pt x="76" y="0"/>
                    <a:pt x="76"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5" name="Freeform 8842"/>
            <p:cNvSpPr>
              <a:spLocks/>
            </p:cNvSpPr>
            <p:nvPr/>
          </p:nvSpPr>
          <p:spPr bwMode="auto">
            <a:xfrm>
              <a:off x="117475" y="395287"/>
              <a:ext cx="296863" cy="187325"/>
            </a:xfrm>
            <a:custGeom>
              <a:avLst/>
              <a:gdLst>
                <a:gd name="T0" fmla="*/ 2 w 79"/>
                <a:gd name="T1" fmla="*/ 50 h 50"/>
                <a:gd name="T2" fmla="*/ 78 w 79"/>
                <a:gd name="T3" fmla="*/ 2 h 50"/>
                <a:gd name="T4" fmla="*/ 78 w 79"/>
                <a:gd name="T5" fmla="*/ 1 h 50"/>
                <a:gd name="T6" fmla="*/ 1 w 79"/>
                <a:gd name="T7" fmla="*/ 49 h 50"/>
                <a:gd name="T8" fmla="*/ 2 w 79"/>
                <a:gd name="T9" fmla="*/ 50 h 50"/>
              </a:gdLst>
              <a:ahLst/>
              <a:cxnLst>
                <a:cxn ang="0">
                  <a:pos x="T0" y="T1"/>
                </a:cxn>
                <a:cxn ang="0">
                  <a:pos x="T2" y="T3"/>
                </a:cxn>
                <a:cxn ang="0">
                  <a:pos x="T4" y="T5"/>
                </a:cxn>
                <a:cxn ang="0">
                  <a:pos x="T6" y="T7"/>
                </a:cxn>
                <a:cxn ang="0">
                  <a:pos x="T8" y="T9"/>
                </a:cxn>
              </a:cxnLst>
              <a:rect l="0" t="0" r="r" b="b"/>
              <a:pathLst>
                <a:path w="79" h="50">
                  <a:moveTo>
                    <a:pt x="2" y="50"/>
                  </a:moveTo>
                  <a:cubicBezTo>
                    <a:pt x="28" y="35"/>
                    <a:pt x="51" y="14"/>
                    <a:pt x="78" y="2"/>
                  </a:cubicBezTo>
                  <a:cubicBezTo>
                    <a:pt x="79" y="1"/>
                    <a:pt x="78" y="0"/>
                    <a:pt x="78" y="1"/>
                  </a:cubicBezTo>
                  <a:cubicBezTo>
                    <a:pt x="50" y="14"/>
                    <a:pt x="27" y="34"/>
                    <a:pt x="1" y="49"/>
                  </a:cubicBezTo>
                  <a:cubicBezTo>
                    <a:pt x="0" y="49"/>
                    <a:pt x="1" y="50"/>
                    <a:pt x="2" y="5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6" name="Freeform 8843"/>
            <p:cNvSpPr>
              <a:spLocks/>
            </p:cNvSpPr>
            <p:nvPr/>
          </p:nvSpPr>
          <p:spPr bwMode="auto">
            <a:xfrm>
              <a:off x="101600" y="373062"/>
              <a:ext cx="288925" cy="192088"/>
            </a:xfrm>
            <a:custGeom>
              <a:avLst/>
              <a:gdLst>
                <a:gd name="T0" fmla="*/ 75 w 77"/>
                <a:gd name="T1" fmla="*/ 0 h 51"/>
                <a:gd name="T2" fmla="*/ 0 w 77"/>
                <a:gd name="T3" fmla="*/ 50 h 51"/>
                <a:gd name="T4" fmla="*/ 1 w 77"/>
                <a:gd name="T5" fmla="*/ 51 h 51"/>
                <a:gd name="T6" fmla="*/ 76 w 77"/>
                <a:gd name="T7" fmla="*/ 1 h 51"/>
                <a:gd name="T8" fmla="*/ 75 w 77"/>
                <a:gd name="T9" fmla="*/ 0 h 51"/>
              </a:gdLst>
              <a:ahLst/>
              <a:cxnLst>
                <a:cxn ang="0">
                  <a:pos x="T0" y="T1"/>
                </a:cxn>
                <a:cxn ang="0">
                  <a:pos x="T2" y="T3"/>
                </a:cxn>
                <a:cxn ang="0">
                  <a:pos x="T4" y="T5"/>
                </a:cxn>
                <a:cxn ang="0">
                  <a:pos x="T6" y="T7"/>
                </a:cxn>
                <a:cxn ang="0">
                  <a:pos x="T8" y="T9"/>
                </a:cxn>
              </a:cxnLst>
              <a:rect l="0" t="0" r="r" b="b"/>
              <a:pathLst>
                <a:path w="77" h="51">
                  <a:moveTo>
                    <a:pt x="75" y="0"/>
                  </a:moveTo>
                  <a:cubicBezTo>
                    <a:pt x="51" y="18"/>
                    <a:pt x="24" y="31"/>
                    <a:pt x="0" y="50"/>
                  </a:cubicBezTo>
                  <a:cubicBezTo>
                    <a:pt x="0" y="51"/>
                    <a:pt x="1" y="51"/>
                    <a:pt x="1" y="51"/>
                  </a:cubicBezTo>
                  <a:cubicBezTo>
                    <a:pt x="25" y="32"/>
                    <a:pt x="52" y="18"/>
                    <a:pt x="76" y="1"/>
                  </a:cubicBezTo>
                  <a:cubicBezTo>
                    <a:pt x="77" y="0"/>
                    <a:pt x="76" y="0"/>
                    <a:pt x="7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7" name="Freeform 8844"/>
            <p:cNvSpPr>
              <a:spLocks/>
            </p:cNvSpPr>
            <p:nvPr/>
          </p:nvSpPr>
          <p:spPr bwMode="auto">
            <a:xfrm>
              <a:off x="79375" y="357187"/>
              <a:ext cx="311150" cy="173038"/>
            </a:xfrm>
            <a:custGeom>
              <a:avLst/>
              <a:gdLst>
                <a:gd name="T0" fmla="*/ 2 w 83"/>
                <a:gd name="T1" fmla="*/ 46 h 46"/>
                <a:gd name="T2" fmla="*/ 82 w 83"/>
                <a:gd name="T3" fmla="*/ 0 h 46"/>
                <a:gd name="T4" fmla="*/ 81 w 83"/>
                <a:gd name="T5" fmla="*/ 0 h 46"/>
                <a:gd name="T6" fmla="*/ 1 w 83"/>
                <a:gd name="T7" fmla="*/ 45 h 46"/>
                <a:gd name="T8" fmla="*/ 2 w 83"/>
                <a:gd name="T9" fmla="*/ 46 h 46"/>
              </a:gdLst>
              <a:ahLst/>
              <a:cxnLst>
                <a:cxn ang="0">
                  <a:pos x="T0" y="T1"/>
                </a:cxn>
                <a:cxn ang="0">
                  <a:pos x="T2" y="T3"/>
                </a:cxn>
                <a:cxn ang="0">
                  <a:pos x="T4" y="T5"/>
                </a:cxn>
                <a:cxn ang="0">
                  <a:pos x="T6" y="T7"/>
                </a:cxn>
                <a:cxn ang="0">
                  <a:pos x="T8" y="T9"/>
                </a:cxn>
              </a:cxnLst>
              <a:rect l="0" t="0" r="r" b="b"/>
              <a:pathLst>
                <a:path w="83" h="46">
                  <a:moveTo>
                    <a:pt x="2" y="46"/>
                  </a:moveTo>
                  <a:cubicBezTo>
                    <a:pt x="29" y="32"/>
                    <a:pt x="54" y="14"/>
                    <a:pt x="82" y="0"/>
                  </a:cubicBezTo>
                  <a:cubicBezTo>
                    <a:pt x="83" y="0"/>
                    <a:pt x="81" y="0"/>
                    <a:pt x="81" y="0"/>
                  </a:cubicBezTo>
                  <a:cubicBezTo>
                    <a:pt x="53" y="14"/>
                    <a:pt x="28" y="32"/>
                    <a:pt x="1" y="45"/>
                  </a:cubicBezTo>
                  <a:cubicBezTo>
                    <a:pt x="0" y="46"/>
                    <a:pt x="1" y="46"/>
                    <a:pt x="2" y="4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8" name="Freeform 8845"/>
            <p:cNvSpPr>
              <a:spLocks/>
            </p:cNvSpPr>
            <p:nvPr/>
          </p:nvSpPr>
          <p:spPr bwMode="auto">
            <a:xfrm>
              <a:off x="71438" y="315912"/>
              <a:ext cx="315913" cy="203200"/>
            </a:xfrm>
            <a:custGeom>
              <a:avLst/>
              <a:gdLst>
                <a:gd name="T0" fmla="*/ 82 w 84"/>
                <a:gd name="T1" fmla="*/ 1 h 54"/>
                <a:gd name="T2" fmla="*/ 1 w 84"/>
                <a:gd name="T3" fmla="*/ 53 h 54"/>
                <a:gd name="T4" fmla="*/ 2 w 84"/>
                <a:gd name="T5" fmla="*/ 54 h 54"/>
                <a:gd name="T6" fmla="*/ 83 w 84"/>
                <a:gd name="T7" fmla="*/ 1 h 54"/>
                <a:gd name="T8" fmla="*/ 82 w 84"/>
                <a:gd name="T9" fmla="*/ 1 h 54"/>
              </a:gdLst>
              <a:ahLst/>
              <a:cxnLst>
                <a:cxn ang="0">
                  <a:pos x="T0" y="T1"/>
                </a:cxn>
                <a:cxn ang="0">
                  <a:pos x="T2" y="T3"/>
                </a:cxn>
                <a:cxn ang="0">
                  <a:pos x="T4" y="T5"/>
                </a:cxn>
                <a:cxn ang="0">
                  <a:pos x="T6" y="T7"/>
                </a:cxn>
                <a:cxn ang="0">
                  <a:pos x="T8" y="T9"/>
                </a:cxn>
              </a:cxnLst>
              <a:rect l="0" t="0" r="r" b="b"/>
              <a:pathLst>
                <a:path w="84" h="54">
                  <a:moveTo>
                    <a:pt x="82" y="1"/>
                  </a:moveTo>
                  <a:cubicBezTo>
                    <a:pt x="57" y="20"/>
                    <a:pt x="28" y="35"/>
                    <a:pt x="1" y="53"/>
                  </a:cubicBezTo>
                  <a:cubicBezTo>
                    <a:pt x="0" y="54"/>
                    <a:pt x="1" y="54"/>
                    <a:pt x="2" y="54"/>
                  </a:cubicBezTo>
                  <a:cubicBezTo>
                    <a:pt x="29" y="36"/>
                    <a:pt x="58" y="21"/>
                    <a:pt x="83" y="1"/>
                  </a:cubicBezTo>
                  <a:cubicBezTo>
                    <a:pt x="84" y="1"/>
                    <a:pt x="83" y="0"/>
                    <a:pt x="82"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29" name="Freeform 8846"/>
            <p:cNvSpPr>
              <a:spLocks/>
            </p:cNvSpPr>
            <p:nvPr/>
          </p:nvSpPr>
          <p:spPr bwMode="auto">
            <a:xfrm>
              <a:off x="65088" y="296862"/>
              <a:ext cx="319088" cy="192088"/>
            </a:xfrm>
            <a:custGeom>
              <a:avLst/>
              <a:gdLst>
                <a:gd name="T0" fmla="*/ 1 w 85"/>
                <a:gd name="T1" fmla="*/ 50 h 51"/>
                <a:gd name="T2" fmla="*/ 84 w 85"/>
                <a:gd name="T3" fmla="*/ 0 h 51"/>
                <a:gd name="T4" fmla="*/ 84 w 85"/>
                <a:gd name="T5" fmla="*/ 0 h 51"/>
                <a:gd name="T6" fmla="*/ 1 w 85"/>
                <a:gd name="T7" fmla="*/ 50 h 51"/>
                <a:gd name="T8" fmla="*/ 1 w 85"/>
                <a:gd name="T9" fmla="*/ 50 h 51"/>
              </a:gdLst>
              <a:ahLst/>
              <a:cxnLst>
                <a:cxn ang="0">
                  <a:pos x="T0" y="T1"/>
                </a:cxn>
                <a:cxn ang="0">
                  <a:pos x="T2" y="T3"/>
                </a:cxn>
                <a:cxn ang="0">
                  <a:pos x="T4" y="T5"/>
                </a:cxn>
                <a:cxn ang="0">
                  <a:pos x="T6" y="T7"/>
                </a:cxn>
                <a:cxn ang="0">
                  <a:pos x="T8" y="T9"/>
                </a:cxn>
              </a:cxnLst>
              <a:rect l="0" t="0" r="r" b="b"/>
              <a:pathLst>
                <a:path w="85" h="51">
                  <a:moveTo>
                    <a:pt x="1" y="50"/>
                  </a:moveTo>
                  <a:cubicBezTo>
                    <a:pt x="29" y="33"/>
                    <a:pt x="54" y="13"/>
                    <a:pt x="84" y="0"/>
                  </a:cubicBezTo>
                  <a:cubicBezTo>
                    <a:pt x="85" y="0"/>
                    <a:pt x="84" y="0"/>
                    <a:pt x="84" y="0"/>
                  </a:cubicBezTo>
                  <a:cubicBezTo>
                    <a:pt x="54" y="13"/>
                    <a:pt x="28" y="33"/>
                    <a:pt x="1" y="50"/>
                  </a:cubicBezTo>
                  <a:cubicBezTo>
                    <a:pt x="0" y="50"/>
                    <a:pt x="1" y="51"/>
                    <a:pt x="1" y="5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0" name="Freeform 8847"/>
            <p:cNvSpPr>
              <a:spLocks/>
            </p:cNvSpPr>
            <p:nvPr/>
          </p:nvSpPr>
          <p:spPr bwMode="auto">
            <a:xfrm>
              <a:off x="49213" y="263525"/>
              <a:ext cx="334963" cy="217488"/>
            </a:xfrm>
            <a:custGeom>
              <a:avLst/>
              <a:gdLst>
                <a:gd name="T0" fmla="*/ 2 w 89"/>
                <a:gd name="T1" fmla="*/ 45 h 58"/>
                <a:gd name="T2" fmla="*/ 44 w 89"/>
                <a:gd name="T3" fmla="*/ 22 h 58"/>
                <a:gd name="T4" fmla="*/ 66 w 89"/>
                <a:gd name="T5" fmla="*/ 11 h 58"/>
                <a:gd name="T6" fmla="*/ 83 w 89"/>
                <a:gd name="T7" fmla="*/ 4 h 58"/>
                <a:gd name="T8" fmla="*/ 4 w 89"/>
                <a:gd name="T9" fmla="*/ 57 h 58"/>
                <a:gd name="T10" fmla="*/ 5 w 89"/>
                <a:gd name="T11" fmla="*/ 57 h 58"/>
                <a:gd name="T12" fmla="*/ 88 w 89"/>
                <a:gd name="T13" fmla="*/ 1 h 58"/>
                <a:gd name="T14" fmla="*/ 87 w 89"/>
                <a:gd name="T15" fmla="*/ 0 h 58"/>
                <a:gd name="T16" fmla="*/ 1 w 89"/>
                <a:gd name="T17" fmla="*/ 44 h 58"/>
                <a:gd name="T18" fmla="*/ 2 w 89"/>
                <a:gd name="T19"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58">
                  <a:moveTo>
                    <a:pt x="2" y="45"/>
                  </a:moveTo>
                  <a:cubicBezTo>
                    <a:pt x="16" y="38"/>
                    <a:pt x="30" y="30"/>
                    <a:pt x="44" y="22"/>
                  </a:cubicBezTo>
                  <a:cubicBezTo>
                    <a:pt x="51" y="18"/>
                    <a:pt x="59" y="14"/>
                    <a:pt x="66" y="11"/>
                  </a:cubicBezTo>
                  <a:cubicBezTo>
                    <a:pt x="69" y="9"/>
                    <a:pt x="81" y="5"/>
                    <a:pt x="83" y="4"/>
                  </a:cubicBezTo>
                  <a:cubicBezTo>
                    <a:pt x="59" y="25"/>
                    <a:pt x="30" y="40"/>
                    <a:pt x="4" y="57"/>
                  </a:cubicBezTo>
                  <a:cubicBezTo>
                    <a:pt x="3" y="57"/>
                    <a:pt x="4" y="58"/>
                    <a:pt x="5" y="57"/>
                  </a:cubicBezTo>
                  <a:cubicBezTo>
                    <a:pt x="33" y="39"/>
                    <a:pt x="63" y="23"/>
                    <a:pt x="88" y="1"/>
                  </a:cubicBezTo>
                  <a:cubicBezTo>
                    <a:pt x="89" y="0"/>
                    <a:pt x="88" y="0"/>
                    <a:pt x="87" y="0"/>
                  </a:cubicBezTo>
                  <a:cubicBezTo>
                    <a:pt x="57" y="12"/>
                    <a:pt x="30" y="29"/>
                    <a:pt x="1" y="44"/>
                  </a:cubicBezTo>
                  <a:cubicBezTo>
                    <a:pt x="0" y="45"/>
                    <a:pt x="1" y="45"/>
                    <a:pt x="2" y="4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1" name="Freeform 8848"/>
            <p:cNvSpPr>
              <a:spLocks/>
            </p:cNvSpPr>
            <p:nvPr/>
          </p:nvSpPr>
          <p:spPr bwMode="auto">
            <a:xfrm>
              <a:off x="46038" y="192087"/>
              <a:ext cx="344488" cy="233363"/>
            </a:xfrm>
            <a:custGeom>
              <a:avLst/>
              <a:gdLst>
                <a:gd name="T0" fmla="*/ 2 w 92"/>
                <a:gd name="T1" fmla="*/ 47 h 62"/>
                <a:gd name="T2" fmla="*/ 39 w 92"/>
                <a:gd name="T3" fmla="*/ 26 h 62"/>
                <a:gd name="T4" fmla="*/ 67 w 92"/>
                <a:gd name="T5" fmla="*/ 12 h 62"/>
                <a:gd name="T6" fmla="*/ 81 w 92"/>
                <a:gd name="T7" fmla="*/ 10 h 62"/>
                <a:gd name="T8" fmla="*/ 1 w 92"/>
                <a:gd name="T9" fmla="*/ 61 h 62"/>
                <a:gd name="T10" fmla="*/ 2 w 92"/>
                <a:gd name="T11" fmla="*/ 62 h 62"/>
                <a:gd name="T12" fmla="*/ 90 w 92"/>
                <a:gd name="T13" fmla="*/ 2 h 62"/>
                <a:gd name="T14" fmla="*/ 89 w 92"/>
                <a:gd name="T15" fmla="*/ 2 h 62"/>
                <a:gd name="T16" fmla="*/ 1 w 92"/>
                <a:gd name="T17" fmla="*/ 47 h 62"/>
                <a:gd name="T18" fmla="*/ 2 w 92"/>
                <a:gd name="T19"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2">
                  <a:moveTo>
                    <a:pt x="2" y="47"/>
                  </a:moveTo>
                  <a:cubicBezTo>
                    <a:pt x="14" y="40"/>
                    <a:pt x="27" y="33"/>
                    <a:pt x="39" y="26"/>
                  </a:cubicBezTo>
                  <a:cubicBezTo>
                    <a:pt x="48" y="21"/>
                    <a:pt x="58" y="16"/>
                    <a:pt x="67" y="12"/>
                  </a:cubicBezTo>
                  <a:cubicBezTo>
                    <a:pt x="70" y="10"/>
                    <a:pt x="92" y="0"/>
                    <a:pt x="81" y="10"/>
                  </a:cubicBezTo>
                  <a:cubicBezTo>
                    <a:pt x="58" y="32"/>
                    <a:pt x="28" y="45"/>
                    <a:pt x="1" y="61"/>
                  </a:cubicBezTo>
                  <a:cubicBezTo>
                    <a:pt x="0" y="62"/>
                    <a:pt x="2" y="62"/>
                    <a:pt x="2" y="62"/>
                  </a:cubicBezTo>
                  <a:cubicBezTo>
                    <a:pt x="32" y="43"/>
                    <a:pt x="65" y="29"/>
                    <a:pt x="90" y="2"/>
                  </a:cubicBezTo>
                  <a:cubicBezTo>
                    <a:pt x="91" y="2"/>
                    <a:pt x="90" y="2"/>
                    <a:pt x="89" y="2"/>
                  </a:cubicBezTo>
                  <a:cubicBezTo>
                    <a:pt x="58" y="13"/>
                    <a:pt x="30" y="31"/>
                    <a:pt x="1" y="47"/>
                  </a:cubicBezTo>
                  <a:cubicBezTo>
                    <a:pt x="0" y="47"/>
                    <a:pt x="1" y="48"/>
                    <a:pt x="2" y="4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2" name="Freeform 8849"/>
            <p:cNvSpPr>
              <a:spLocks/>
            </p:cNvSpPr>
            <p:nvPr/>
          </p:nvSpPr>
          <p:spPr bwMode="auto">
            <a:xfrm>
              <a:off x="46038" y="142875"/>
              <a:ext cx="330200" cy="214313"/>
            </a:xfrm>
            <a:custGeom>
              <a:avLst/>
              <a:gdLst>
                <a:gd name="T0" fmla="*/ 3 w 88"/>
                <a:gd name="T1" fmla="*/ 47 h 57"/>
                <a:gd name="T2" fmla="*/ 82 w 88"/>
                <a:gd name="T3" fmla="*/ 3 h 57"/>
                <a:gd name="T4" fmla="*/ 67 w 88"/>
                <a:gd name="T5" fmla="*/ 15 h 57"/>
                <a:gd name="T6" fmla="*/ 41 w 88"/>
                <a:gd name="T7" fmla="*/ 30 h 57"/>
                <a:gd name="T8" fmla="*/ 1 w 88"/>
                <a:gd name="T9" fmla="*/ 56 h 57"/>
                <a:gd name="T10" fmla="*/ 2 w 88"/>
                <a:gd name="T11" fmla="*/ 57 h 57"/>
                <a:gd name="T12" fmla="*/ 87 w 88"/>
                <a:gd name="T13" fmla="*/ 1 h 57"/>
                <a:gd name="T14" fmla="*/ 86 w 88"/>
                <a:gd name="T15" fmla="*/ 0 h 57"/>
                <a:gd name="T16" fmla="*/ 2 w 88"/>
                <a:gd name="T17" fmla="*/ 47 h 57"/>
                <a:gd name="T18" fmla="*/ 3 w 88"/>
                <a:gd name="T19"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7">
                  <a:moveTo>
                    <a:pt x="3" y="47"/>
                  </a:moveTo>
                  <a:cubicBezTo>
                    <a:pt x="30" y="34"/>
                    <a:pt x="54" y="16"/>
                    <a:pt x="82" y="3"/>
                  </a:cubicBezTo>
                  <a:cubicBezTo>
                    <a:pt x="77" y="5"/>
                    <a:pt x="71" y="12"/>
                    <a:pt x="67" y="15"/>
                  </a:cubicBezTo>
                  <a:cubicBezTo>
                    <a:pt x="59" y="20"/>
                    <a:pt x="50" y="25"/>
                    <a:pt x="41" y="30"/>
                  </a:cubicBezTo>
                  <a:cubicBezTo>
                    <a:pt x="28" y="39"/>
                    <a:pt x="14" y="47"/>
                    <a:pt x="1" y="56"/>
                  </a:cubicBezTo>
                  <a:cubicBezTo>
                    <a:pt x="0" y="57"/>
                    <a:pt x="1" y="57"/>
                    <a:pt x="2" y="57"/>
                  </a:cubicBezTo>
                  <a:cubicBezTo>
                    <a:pt x="30" y="37"/>
                    <a:pt x="60" y="22"/>
                    <a:pt x="87" y="1"/>
                  </a:cubicBezTo>
                  <a:cubicBezTo>
                    <a:pt x="88" y="0"/>
                    <a:pt x="87" y="0"/>
                    <a:pt x="86" y="0"/>
                  </a:cubicBezTo>
                  <a:cubicBezTo>
                    <a:pt x="56" y="12"/>
                    <a:pt x="31" y="32"/>
                    <a:pt x="2" y="47"/>
                  </a:cubicBezTo>
                  <a:cubicBezTo>
                    <a:pt x="1" y="47"/>
                    <a:pt x="2" y="48"/>
                    <a:pt x="3" y="4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3" name="Freeform 8850"/>
            <p:cNvSpPr>
              <a:spLocks/>
            </p:cNvSpPr>
            <p:nvPr/>
          </p:nvSpPr>
          <p:spPr bwMode="auto">
            <a:xfrm>
              <a:off x="65088" y="76200"/>
              <a:ext cx="330200" cy="217488"/>
            </a:xfrm>
            <a:custGeom>
              <a:avLst/>
              <a:gdLst>
                <a:gd name="T0" fmla="*/ 8 w 88"/>
                <a:gd name="T1" fmla="*/ 43 h 58"/>
                <a:gd name="T2" fmla="*/ 47 w 88"/>
                <a:gd name="T3" fmla="*/ 22 h 58"/>
                <a:gd name="T4" fmla="*/ 69 w 88"/>
                <a:gd name="T5" fmla="*/ 11 h 58"/>
                <a:gd name="T6" fmla="*/ 74 w 88"/>
                <a:gd name="T7" fmla="*/ 9 h 58"/>
                <a:gd name="T8" fmla="*/ 1 w 88"/>
                <a:gd name="T9" fmla="*/ 57 h 58"/>
                <a:gd name="T10" fmla="*/ 2 w 88"/>
                <a:gd name="T11" fmla="*/ 58 h 58"/>
                <a:gd name="T12" fmla="*/ 86 w 88"/>
                <a:gd name="T13" fmla="*/ 3 h 58"/>
                <a:gd name="T14" fmla="*/ 85 w 88"/>
                <a:gd name="T15" fmla="*/ 2 h 58"/>
                <a:gd name="T16" fmla="*/ 7 w 88"/>
                <a:gd name="T17" fmla="*/ 42 h 58"/>
                <a:gd name="T18" fmla="*/ 8 w 88"/>
                <a:gd name="T19"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8">
                  <a:moveTo>
                    <a:pt x="8" y="43"/>
                  </a:moveTo>
                  <a:cubicBezTo>
                    <a:pt x="21" y="36"/>
                    <a:pt x="34" y="29"/>
                    <a:pt x="47" y="22"/>
                  </a:cubicBezTo>
                  <a:cubicBezTo>
                    <a:pt x="54" y="18"/>
                    <a:pt x="61" y="14"/>
                    <a:pt x="69" y="11"/>
                  </a:cubicBezTo>
                  <a:cubicBezTo>
                    <a:pt x="72" y="9"/>
                    <a:pt x="88" y="0"/>
                    <a:pt x="74" y="9"/>
                  </a:cubicBezTo>
                  <a:cubicBezTo>
                    <a:pt x="50" y="25"/>
                    <a:pt x="25" y="41"/>
                    <a:pt x="1" y="57"/>
                  </a:cubicBezTo>
                  <a:cubicBezTo>
                    <a:pt x="0" y="58"/>
                    <a:pt x="1" y="58"/>
                    <a:pt x="2" y="58"/>
                  </a:cubicBezTo>
                  <a:cubicBezTo>
                    <a:pt x="29" y="39"/>
                    <a:pt x="58" y="21"/>
                    <a:pt x="86" y="3"/>
                  </a:cubicBezTo>
                  <a:cubicBezTo>
                    <a:pt x="87" y="2"/>
                    <a:pt x="86" y="2"/>
                    <a:pt x="85" y="2"/>
                  </a:cubicBezTo>
                  <a:cubicBezTo>
                    <a:pt x="58" y="14"/>
                    <a:pt x="33" y="28"/>
                    <a:pt x="7" y="42"/>
                  </a:cubicBezTo>
                  <a:cubicBezTo>
                    <a:pt x="6" y="43"/>
                    <a:pt x="8" y="43"/>
                    <a:pt x="8" y="4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4" name="Freeform 8851"/>
            <p:cNvSpPr>
              <a:spLocks/>
            </p:cNvSpPr>
            <p:nvPr/>
          </p:nvSpPr>
          <p:spPr bwMode="auto">
            <a:xfrm>
              <a:off x="109538" y="38100"/>
              <a:ext cx="285750" cy="165100"/>
            </a:xfrm>
            <a:custGeom>
              <a:avLst/>
              <a:gdLst>
                <a:gd name="T0" fmla="*/ 7 w 76"/>
                <a:gd name="T1" fmla="*/ 34 h 44"/>
                <a:gd name="T2" fmla="*/ 38 w 76"/>
                <a:gd name="T3" fmla="*/ 17 h 44"/>
                <a:gd name="T4" fmla="*/ 69 w 76"/>
                <a:gd name="T5" fmla="*/ 3 h 44"/>
                <a:gd name="T6" fmla="*/ 1 w 76"/>
                <a:gd name="T7" fmla="*/ 43 h 44"/>
                <a:gd name="T8" fmla="*/ 2 w 76"/>
                <a:gd name="T9" fmla="*/ 43 h 44"/>
                <a:gd name="T10" fmla="*/ 75 w 76"/>
                <a:gd name="T11" fmla="*/ 1 h 44"/>
                <a:gd name="T12" fmla="*/ 74 w 76"/>
                <a:gd name="T13" fmla="*/ 0 h 44"/>
                <a:gd name="T14" fmla="*/ 7 w 76"/>
                <a:gd name="T15" fmla="*/ 33 h 44"/>
                <a:gd name="T16" fmla="*/ 7 w 7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 y="34"/>
                  </a:moveTo>
                  <a:cubicBezTo>
                    <a:pt x="17" y="28"/>
                    <a:pt x="28" y="22"/>
                    <a:pt x="38" y="17"/>
                  </a:cubicBezTo>
                  <a:cubicBezTo>
                    <a:pt x="47" y="12"/>
                    <a:pt x="62" y="8"/>
                    <a:pt x="69" y="3"/>
                  </a:cubicBezTo>
                  <a:cubicBezTo>
                    <a:pt x="47" y="17"/>
                    <a:pt x="24" y="29"/>
                    <a:pt x="1" y="43"/>
                  </a:cubicBezTo>
                  <a:cubicBezTo>
                    <a:pt x="0" y="43"/>
                    <a:pt x="1" y="44"/>
                    <a:pt x="2" y="43"/>
                  </a:cubicBezTo>
                  <a:cubicBezTo>
                    <a:pt x="26" y="29"/>
                    <a:pt x="51" y="16"/>
                    <a:pt x="75" y="1"/>
                  </a:cubicBezTo>
                  <a:cubicBezTo>
                    <a:pt x="76" y="1"/>
                    <a:pt x="75" y="0"/>
                    <a:pt x="74" y="0"/>
                  </a:cubicBezTo>
                  <a:cubicBezTo>
                    <a:pt x="50" y="8"/>
                    <a:pt x="28" y="20"/>
                    <a:pt x="7" y="33"/>
                  </a:cubicBezTo>
                  <a:cubicBezTo>
                    <a:pt x="6" y="34"/>
                    <a:pt x="7" y="34"/>
                    <a:pt x="7" y="3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5" name="Freeform 8852"/>
            <p:cNvSpPr>
              <a:spLocks/>
            </p:cNvSpPr>
            <p:nvPr/>
          </p:nvSpPr>
          <p:spPr bwMode="auto">
            <a:xfrm>
              <a:off x="161925" y="11112"/>
              <a:ext cx="203200" cy="117475"/>
            </a:xfrm>
            <a:custGeom>
              <a:avLst/>
              <a:gdLst>
                <a:gd name="T0" fmla="*/ 52 w 54"/>
                <a:gd name="T1" fmla="*/ 1 h 31"/>
                <a:gd name="T2" fmla="*/ 0 w 54"/>
                <a:gd name="T3" fmla="*/ 30 h 31"/>
                <a:gd name="T4" fmla="*/ 1 w 54"/>
                <a:gd name="T5" fmla="*/ 31 h 31"/>
                <a:gd name="T6" fmla="*/ 53 w 54"/>
                <a:gd name="T7" fmla="*/ 1 h 31"/>
                <a:gd name="T8" fmla="*/ 52 w 54"/>
                <a:gd name="T9" fmla="*/ 1 h 31"/>
              </a:gdLst>
              <a:ahLst/>
              <a:cxnLst>
                <a:cxn ang="0">
                  <a:pos x="T0" y="T1"/>
                </a:cxn>
                <a:cxn ang="0">
                  <a:pos x="T2" y="T3"/>
                </a:cxn>
                <a:cxn ang="0">
                  <a:pos x="T4" y="T5"/>
                </a:cxn>
                <a:cxn ang="0">
                  <a:pos x="T6" y="T7"/>
                </a:cxn>
                <a:cxn ang="0">
                  <a:pos x="T8" y="T9"/>
                </a:cxn>
              </a:cxnLst>
              <a:rect l="0" t="0" r="r" b="b"/>
              <a:pathLst>
                <a:path w="54" h="31">
                  <a:moveTo>
                    <a:pt x="52" y="1"/>
                  </a:moveTo>
                  <a:cubicBezTo>
                    <a:pt x="35" y="10"/>
                    <a:pt x="17" y="20"/>
                    <a:pt x="0" y="30"/>
                  </a:cubicBezTo>
                  <a:cubicBezTo>
                    <a:pt x="0" y="31"/>
                    <a:pt x="1" y="31"/>
                    <a:pt x="1" y="31"/>
                  </a:cubicBezTo>
                  <a:cubicBezTo>
                    <a:pt x="18" y="20"/>
                    <a:pt x="35" y="11"/>
                    <a:pt x="53" y="1"/>
                  </a:cubicBezTo>
                  <a:cubicBezTo>
                    <a:pt x="54" y="1"/>
                    <a:pt x="53" y="0"/>
                    <a:pt x="52"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6" name="Freeform 8853"/>
            <p:cNvSpPr>
              <a:spLocks/>
            </p:cNvSpPr>
            <p:nvPr/>
          </p:nvSpPr>
          <p:spPr bwMode="auto">
            <a:xfrm>
              <a:off x="720725" y="334962"/>
              <a:ext cx="65088" cy="30163"/>
            </a:xfrm>
            <a:custGeom>
              <a:avLst/>
              <a:gdLst>
                <a:gd name="T0" fmla="*/ 2 w 17"/>
                <a:gd name="T1" fmla="*/ 7 h 8"/>
                <a:gd name="T2" fmla="*/ 16 w 17"/>
                <a:gd name="T3" fmla="*/ 1 h 8"/>
                <a:gd name="T4" fmla="*/ 15 w 17"/>
                <a:gd name="T5" fmla="*/ 1 h 8"/>
                <a:gd name="T6" fmla="*/ 1 w 17"/>
                <a:gd name="T7" fmla="*/ 7 h 8"/>
                <a:gd name="T8" fmla="*/ 2 w 17"/>
                <a:gd name="T9" fmla="*/ 7 h 8"/>
              </a:gdLst>
              <a:ahLst/>
              <a:cxnLst>
                <a:cxn ang="0">
                  <a:pos x="T0" y="T1"/>
                </a:cxn>
                <a:cxn ang="0">
                  <a:pos x="T2" y="T3"/>
                </a:cxn>
                <a:cxn ang="0">
                  <a:pos x="T4" y="T5"/>
                </a:cxn>
                <a:cxn ang="0">
                  <a:pos x="T6" y="T7"/>
                </a:cxn>
                <a:cxn ang="0">
                  <a:pos x="T8" y="T9"/>
                </a:cxn>
              </a:cxnLst>
              <a:rect l="0" t="0" r="r" b="b"/>
              <a:pathLst>
                <a:path w="17" h="8">
                  <a:moveTo>
                    <a:pt x="2" y="7"/>
                  </a:moveTo>
                  <a:cubicBezTo>
                    <a:pt x="6" y="5"/>
                    <a:pt x="11" y="3"/>
                    <a:pt x="16" y="1"/>
                  </a:cubicBezTo>
                  <a:cubicBezTo>
                    <a:pt x="17" y="1"/>
                    <a:pt x="16" y="0"/>
                    <a:pt x="15" y="1"/>
                  </a:cubicBezTo>
                  <a:cubicBezTo>
                    <a:pt x="10" y="3"/>
                    <a:pt x="6" y="5"/>
                    <a:pt x="1" y="7"/>
                  </a:cubicBezTo>
                  <a:cubicBezTo>
                    <a:pt x="0" y="7"/>
                    <a:pt x="1" y="8"/>
                    <a:pt x="2"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7" name="Freeform 8854"/>
            <p:cNvSpPr>
              <a:spLocks/>
            </p:cNvSpPr>
            <p:nvPr/>
          </p:nvSpPr>
          <p:spPr bwMode="auto">
            <a:xfrm>
              <a:off x="665163" y="293687"/>
              <a:ext cx="109538" cy="71438"/>
            </a:xfrm>
            <a:custGeom>
              <a:avLst/>
              <a:gdLst>
                <a:gd name="T0" fmla="*/ 27 w 29"/>
                <a:gd name="T1" fmla="*/ 0 h 19"/>
                <a:gd name="T2" fmla="*/ 0 w 29"/>
                <a:gd name="T3" fmla="*/ 18 h 19"/>
                <a:gd name="T4" fmla="*/ 1 w 29"/>
                <a:gd name="T5" fmla="*/ 18 h 19"/>
                <a:gd name="T6" fmla="*/ 28 w 29"/>
                <a:gd name="T7" fmla="*/ 0 h 19"/>
                <a:gd name="T8" fmla="*/ 27 w 29"/>
                <a:gd name="T9" fmla="*/ 0 h 19"/>
              </a:gdLst>
              <a:ahLst/>
              <a:cxnLst>
                <a:cxn ang="0">
                  <a:pos x="T0" y="T1"/>
                </a:cxn>
                <a:cxn ang="0">
                  <a:pos x="T2" y="T3"/>
                </a:cxn>
                <a:cxn ang="0">
                  <a:pos x="T4" y="T5"/>
                </a:cxn>
                <a:cxn ang="0">
                  <a:pos x="T6" y="T7"/>
                </a:cxn>
                <a:cxn ang="0">
                  <a:pos x="T8" y="T9"/>
                </a:cxn>
              </a:cxnLst>
              <a:rect l="0" t="0" r="r" b="b"/>
              <a:pathLst>
                <a:path w="29" h="19">
                  <a:moveTo>
                    <a:pt x="27" y="0"/>
                  </a:moveTo>
                  <a:cubicBezTo>
                    <a:pt x="18" y="6"/>
                    <a:pt x="8" y="11"/>
                    <a:pt x="0" y="18"/>
                  </a:cubicBezTo>
                  <a:cubicBezTo>
                    <a:pt x="0" y="19"/>
                    <a:pt x="1" y="18"/>
                    <a:pt x="1" y="18"/>
                  </a:cubicBezTo>
                  <a:cubicBezTo>
                    <a:pt x="10" y="11"/>
                    <a:pt x="19" y="6"/>
                    <a:pt x="28" y="0"/>
                  </a:cubicBezTo>
                  <a:cubicBezTo>
                    <a:pt x="29" y="0"/>
                    <a:pt x="27" y="0"/>
                    <a:pt x="2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8" name="Freeform 8855"/>
            <p:cNvSpPr>
              <a:spLocks/>
            </p:cNvSpPr>
            <p:nvPr/>
          </p:nvSpPr>
          <p:spPr bwMode="auto">
            <a:xfrm>
              <a:off x="596900" y="279400"/>
              <a:ext cx="173038" cy="88900"/>
            </a:xfrm>
            <a:custGeom>
              <a:avLst/>
              <a:gdLst>
                <a:gd name="T0" fmla="*/ 1 w 46"/>
                <a:gd name="T1" fmla="*/ 23 h 24"/>
                <a:gd name="T2" fmla="*/ 45 w 46"/>
                <a:gd name="T3" fmla="*/ 1 h 24"/>
                <a:gd name="T4" fmla="*/ 44 w 46"/>
                <a:gd name="T5" fmla="*/ 1 h 24"/>
                <a:gd name="T6" fmla="*/ 1 w 46"/>
                <a:gd name="T7" fmla="*/ 23 h 24"/>
                <a:gd name="T8" fmla="*/ 1 w 46"/>
                <a:gd name="T9" fmla="*/ 23 h 24"/>
              </a:gdLst>
              <a:ahLst/>
              <a:cxnLst>
                <a:cxn ang="0">
                  <a:pos x="T0" y="T1"/>
                </a:cxn>
                <a:cxn ang="0">
                  <a:pos x="T2" y="T3"/>
                </a:cxn>
                <a:cxn ang="0">
                  <a:pos x="T4" y="T5"/>
                </a:cxn>
                <a:cxn ang="0">
                  <a:pos x="T6" y="T7"/>
                </a:cxn>
                <a:cxn ang="0">
                  <a:pos x="T8" y="T9"/>
                </a:cxn>
              </a:cxnLst>
              <a:rect l="0" t="0" r="r" b="b"/>
              <a:pathLst>
                <a:path w="46" h="24">
                  <a:moveTo>
                    <a:pt x="1" y="23"/>
                  </a:moveTo>
                  <a:cubicBezTo>
                    <a:pt x="17" y="18"/>
                    <a:pt x="31" y="9"/>
                    <a:pt x="45" y="1"/>
                  </a:cubicBezTo>
                  <a:cubicBezTo>
                    <a:pt x="46" y="0"/>
                    <a:pt x="45" y="0"/>
                    <a:pt x="44" y="1"/>
                  </a:cubicBezTo>
                  <a:cubicBezTo>
                    <a:pt x="30" y="8"/>
                    <a:pt x="16" y="18"/>
                    <a:pt x="1" y="23"/>
                  </a:cubicBezTo>
                  <a:cubicBezTo>
                    <a:pt x="0" y="23"/>
                    <a:pt x="0" y="24"/>
                    <a:pt x="1" y="2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39" name="Freeform 8856"/>
            <p:cNvSpPr>
              <a:spLocks/>
            </p:cNvSpPr>
            <p:nvPr/>
          </p:nvSpPr>
          <p:spPr bwMode="auto">
            <a:xfrm>
              <a:off x="579438" y="241300"/>
              <a:ext cx="179388" cy="127000"/>
            </a:xfrm>
            <a:custGeom>
              <a:avLst/>
              <a:gdLst>
                <a:gd name="T0" fmla="*/ 46 w 48"/>
                <a:gd name="T1" fmla="*/ 1 h 34"/>
                <a:gd name="T2" fmla="*/ 1 w 48"/>
                <a:gd name="T3" fmla="*/ 33 h 34"/>
                <a:gd name="T4" fmla="*/ 2 w 48"/>
                <a:gd name="T5" fmla="*/ 33 h 34"/>
                <a:gd name="T6" fmla="*/ 47 w 48"/>
                <a:gd name="T7" fmla="*/ 1 h 34"/>
                <a:gd name="T8" fmla="*/ 46 w 48"/>
                <a:gd name="T9" fmla="*/ 1 h 34"/>
              </a:gdLst>
              <a:ahLst/>
              <a:cxnLst>
                <a:cxn ang="0">
                  <a:pos x="T0" y="T1"/>
                </a:cxn>
                <a:cxn ang="0">
                  <a:pos x="T2" y="T3"/>
                </a:cxn>
                <a:cxn ang="0">
                  <a:pos x="T4" y="T5"/>
                </a:cxn>
                <a:cxn ang="0">
                  <a:pos x="T6" y="T7"/>
                </a:cxn>
                <a:cxn ang="0">
                  <a:pos x="T8" y="T9"/>
                </a:cxn>
              </a:cxnLst>
              <a:rect l="0" t="0" r="r" b="b"/>
              <a:pathLst>
                <a:path w="48" h="34">
                  <a:moveTo>
                    <a:pt x="46" y="1"/>
                  </a:moveTo>
                  <a:cubicBezTo>
                    <a:pt x="30" y="10"/>
                    <a:pt x="14" y="19"/>
                    <a:pt x="1" y="33"/>
                  </a:cubicBezTo>
                  <a:cubicBezTo>
                    <a:pt x="0" y="34"/>
                    <a:pt x="2" y="34"/>
                    <a:pt x="2" y="33"/>
                  </a:cubicBezTo>
                  <a:cubicBezTo>
                    <a:pt x="15" y="20"/>
                    <a:pt x="31" y="11"/>
                    <a:pt x="47" y="1"/>
                  </a:cubicBezTo>
                  <a:cubicBezTo>
                    <a:pt x="48" y="1"/>
                    <a:pt x="46" y="0"/>
                    <a:pt x="46"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0" name="Freeform 8857"/>
            <p:cNvSpPr>
              <a:spLocks/>
            </p:cNvSpPr>
            <p:nvPr/>
          </p:nvSpPr>
          <p:spPr bwMode="auto">
            <a:xfrm>
              <a:off x="511175" y="192087"/>
              <a:ext cx="236538" cy="150813"/>
            </a:xfrm>
            <a:custGeom>
              <a:avLst/>
              <a:gdLst>
                <a:gd name="T0" fmla="*/ 57 w 63"/>
                <a:gd name="T1" fmla="*/ 1 h 40"/>
                <a:gd name="T2" fmla="*/ 1 w 63"/>
                <a:gd name="T3" fmla="*/ 40 h 40"/>
                <a:gd name="T4" fmla="*/ 1 w 63"/>
                <a:gd name="T5" fmla="*/ 40 h 40"/>
                <a:gd name="T6" fmla="*/ 62 w 63"/>
                <a:gd name="T7" fmla="*/ 11 h 40"/>
                <a:gd name="T8" fmla="*/ 61 w 63"/>
                <a:gd name="T9" fmla="*/ 10 h 40"/>
                <a:gd name="T10" fmla="*/ 5 w 63"/>
                <a:gd name="T11" fmla="*/ 39 h 40"/>
                <a:gd name="T12" fmla="*/ 12 w 63"/>
                <a:gd name="T13" fmla="*/ 32 h 40"/>
                <a:gd name="T14" fmla="*/ 29 w 63"/>
                <a:gd name="T15" fmla="*/ 19 h 40"/>
                <a:gd name="T16" fmla="*/ 58 w 63"/>
                <a:gd name="T17" fmla="*/ 1 h 40"/>
                <a:gd name="T18" fmla="*/ 57 w 63"/>
                <a:gd name="T19"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0">
                  <a:moveTo>
                    <a:pt x="57" y="1"/>
                  </a:moveTo>
                  <a:cubicBezTo>
                    <a:pt x="38" y="13"/>
                    <a:pt x="18" y="25"/>
                    <a:pt x="1" y="40"/>
                  </a:cubicBezTo>
                  <a:cubicBezTo>
                    <a:pt x="0" y="40"/>
                    <a:pt x="1" y="40"/>
                    <a:pt x="1" y="40"/>
                  </a:cubicBezTo>
                  <a:cubicBezTo>
                    <a:pt x="24" y="35"/>
                    <a:pt x="43" y="22"/>
                    <a:pt x="62" y="11"/>
                  </a:cubicBezTo>
                  <a:cubicBezTo>
                    <a:pt x="63" y="10"/>
                    <a:pt x="62" y="10"/>
                    <a:pt x="61" y="10"/>
                  </a:cubicBezTo>
                  <a:cubicBezTo>
                    <a:pt x="43" y="21"/>
                    <a:pt x="26" y="33"/>
                    <a:pt x="5" y="39"/>
                  </a:cubicBezTo>
                  <a:cubicBezTo>
                    <a:pt x="4" y="39"/>
                    <a:pt x="11" y="32"/>
                    <a:pt x="12" y="32"/>
                  </a:cubicBezTo>
                  <a:cubicBezTo>
                    <a:pt x="17" y="27"/>
                    <a:pt x="23" y="23"/>
                    <a:pt x="29" y="19"/>
                  </a:cubicBezTo>
                  <a:cubicBezTo>
                    <a:pt x="39" y="13"/>
                    <a:pt x="49" y="7"/>
                    <a:pt x="58" y="1"/>
                  </a:cubicBezTo>
                  <a:cubicBezTo>
                    <a:pt x="59" y="0"/>
                    <a:pt x="58" y="0"/>
                    <a:pt x="57"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1" name="Freeform 8858"/>
            <p:cNvSpPr>
              <a:spLocks/>
            </p:cNvSpPr>
            <p:nvPr/>
          </p:nvSpPr>
          <p:spPr bwMode="auto">
            <a:xfrm>
              <a:off x="447675" y="139700"/>
              <a:ext cx="266700" cy="168275"/>
            </a:xfrm>
            <a:custGeom>
              <a:avLst/>
              <a:gdLst>
                <a:gd name="T0" fmla="*/ 63 w 71"/>
                <a:gd name="T1" fmla="*/ 0 h 45"/>
                <a:gd name="T2" fmla="*/ 0 w 71"/>
                <a:gd name="T3" fmla="*/ 44 h 45"/>
                <a:gd name="T4" fmla="*/ 1 w 71"/>
                <a:gd name="T5" fmla="*/ 45 h 45"/>
                <a:gd name="T6" fmla="*/ 70 w 71"/>
                <a:gd name="T7" fmla="*/ 10 h 45"/>
                <a:gd name="T8" fmla="*/ 69 w 71"/>
                <a:gd name="T9" fmla="*/ 9 h 45"/>
                <a:gd name="T10" fmla="*/ 39 w 71"/>
                <a:gd name="T11" fmla="*/ 26 h 45"/>
                <a:gd name="T12" fmla="*/ 23 w 71"/>
                <a:gd name="T13" fmla="*/ 35 h 45"/>
                <a:gd name="T14" fmla="*/ 14 w 71"/>
                <a:gd name="T15" fmla="*/ 39 h 45"/>
                <a:gd name="T16" fmla="*/ 5 w 71"/>
                <a:gd name="T17" fmla="*/ 41 h 45"/>
                <a:gd name="T18" fmla="*/ 64 w 71"/>
                <a:gd name="T19" fmla="*/ 1 h 45"/>
                <a:gd name="T20" fmla="*/ 63 w 7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45">
                  <a:moveTo>
                    <a:pt x="63" y="0"/>
                  </a:moveTo>
                  <a:cubicBezTo>
                    <a:pt x="41" y="13"/>
                    <a:pt x="19" y="26"/>
                    <a:pt x="0" y="44"/>
                  </a:cubicBezTo>
                  <a:cubicBezTo>
                    <a:pt x="0" y="44"/>
                    <a:pt x="1" y="45"/>
                    <a:pt x="1" y="45"/>
                  </a:cubicBezTo>
                  <a:cubicBezTo>
                    <a:pt x="26" y="36"/>
                    <a:pt x="47" y="22"/>
                    <a:pt x="70" y="10"/>
                  </a:cubicBezTo>
                  <a:cubicBezTo>
                    <a:pt x="71" y="9"/>
                    <a:pt x="69" y="9"/>
                    <a:pt x="69" y="9"/>
                  </a:cubicBezTo>
                  <a:cubicBezTo>
                    <a:pt x="59" y="14"/>
                    <a:pt x="49" y="20"/>
                    <a:pt x="39" y="26"/>
                  </a:cubicBezTo>
                  <a:cubicBezTo>
                    <a:pt x="34" y="29"/>
                    <a:pt x="28" y="32"/>
                    <a:pt x="23" y="35"/>
                  </a:cubicBezTo>
                  <a:cubicBezTo>
                    <a:pt x="20" y="36"/>
                    <a:pt x="17" y="37"/>
                    <a:pt x="14" y="39"/>
                  </a:cubicBezTo>
                  <a:cubicBezTo>
                    <a:pt x="11" y="40"/>
                    <a:pt x="8" y="41"/>
                    <a:pt x="5" y="41"/>
                  </a:cubicBezTo>
                  <a:cubicBezTo>
                    <a:pt x="22" y="24"/>
                    <a:pt x="43" y="12"/>
                    <a:pt x="64" y="1"/>
                  </a:cubicBezTo>
                  <a:cubicBezTo>
                    <a:pt x="65" y="0"/>
                    <a:pt x="63" y="0"/>
                    <a:pt x="6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2" name="Freeform 8859"/>
            <p:cNvSpPr>
              <a:spLocks/>
            </p:cNvSpPr>
            <p:nvPr/>
          </p:nvSpPr>
          <p:spPr bwMode="auto">
            <a:xfrm>
              <a:off x="439738" y="131762"/>
              <a:ext cx="239713" cy="139700"/>
            </a:xfrm>
            <a:custGeom>
              <a:avLst/>
              <a:gdLst>
                <a:gd name="T0" fmla="*/ 1 w 64"/>
                <a:gd name="T1" fmla="*/ 37 h 37"/>
                <a:gd name="T2" fmla="*/ 63 w 64"/>
                <a:gd name="T3" fmla="*/ 1 h 37"/>
                <a:gd name="T4" fmla="*/ 62 w 64"/>
                <a:gd name="T5" fmla="*/ 0 h 37"/>
                <a:gd name="T6" fmla="*/ 0 w 64"/>
                <a:gd name="T7" fmla="*/ 36 h 37"/>
                <a:gd name="T8" fmla="*/ 1 w 64"/>
                <a:gd name="T9" fmla="*/ 37 h 37"/>
              </a:gdLst>
              <a:ahLst/>
              <a:cxnLst>
                <a:cxn ang="0">
                  <a:pos x="T0" y="T1"/>
                </a:cxn>
                <a:cxn ang="0">
                  <a:pos x="T2" y="T3"/>
                </a:cxn>
                <a:cxn ang="0">
                  <a:pos x="T4" y="T5"/>
                </a:cxn>
                <a:cxn ang="0">
                  <a:pos x="T6" y="T7"/>
                </a:cxn>
                <a:cxn ang="0">
                  <a:pos x="T8" y="T9"/>
                </a:cxn>
              </a:cxnLst>
              <a:rect l="0" t="0" r="r" b="b"/>
              <a:pathLst>
                <a:path w="64" h="37">
                  <a:moveTo>
                    <a:pt x="1" y="37"/>
                  </a:moveTo>
                  <a:cubicBezTo>
                    <a:pt x="23" y="26"/>
                    <a:pt x="41" y="11"/>
                    <a:pt x="63" y="1"/>
                  </a:cubicBezTo>
                  <a:cubicBezTo>
                    <a:pt x="64" y="0"/>
                    <a:pt x="63" y="0"/>
                    <a:pt x="62" y="0"/>
                  </a:cubicBezTo>
                  <a:cubicBezTo>
                    <a:pt x="41" y="11"/>
                    <a:pt x="22" y="26"/>
                    <a:pt x="0" y="36"/>
                  </a:cubicBezTo>
                  <a:cubicBezTo>
                    <a:pt x="0" y="37"/>
                    <a:pt x="1" y="37"/>
                    <a:pt x="1" y="3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3" name="Freeform 8860"/>
            <p:cNvSpPr>
              <a:spLocks/>
            </p:cNvSpPr>
            <p:nvPr/>
          </p:nvSpPr>
          <p:spPr bwMode="auto">
            <a:xfrm>
              <a:off x="436563" y="106362"/>
              <a:ext cx="209550" cy="142875"/>
            </a:xfrm>
            <a:custGeom>
              <a:avLst/>
              <a:gdLst>
                <a:gd name="T0" fmla="*/ 54 w 56"/>
                <a:gd name="T1" fmla="*/ 0 h 38"/>
                <a:gd name="T2" fmla="*/ 1 w 56"/>
                <a:gd name="T3" fmla="*/ 37 h 38"/>
                <a:gd name="T4" fmla="*/ 2 w 56"/>
                <a:gd name="T5" fmla="*/ 38 h 38"/>
                <a:gd name="T6" fmla="*/ 55 w 56"/>
                <a:gd name="T7" fmla="*/ 1 h 38"/>
                <a:gd name="T8" fmla="*/ 54 w 56"/>
                <a:gd name="T9" fmla="*/ 0 h 38"/>
              </a:gdLst>
              <a:ahLst/>
              <a:cxnLst>
                <a:cxn ang="0">
                  <a:pos x="T0" y="T1"/>
                </a:cxn>
                <a:cxn ang="0">
                  <a:pos x="T2" y="T3"/>
                </a:cxn>
                <a:cxn ang="0">
                  <a:pos x="T4" y="T5"/>
                </a:cxn>
                <a:cxn ang="0">
                  <a:pos x="T6" y="T7"/>
                </a:cxn>
                <a:cxn ang="0">
                  <a:pos x="T8" y="T9"/>
                </a:cxn>
              </a:cxnLst>
              <a:rect l="0" t="0" r="r" b="b"/>
              <a:pathLst>
                <a:path w="56" h="38">
                  <a:moveTo>
                    <a:pt x="54" y="0"/>
                  </a:moveTo>
                  <a:cubicBezTo>
                    <a:pt x="35" y="12"/>
                    <a:pt x="17" y="23"/>
                    <a:pt x="1" y="37"/>
                  </a:cubicBezTo>
                  <a:cubicBezTo>
                    <a:pt x="0" y="38"/>
                    <a:pt x="2" y="38"/>
                    <a:pt x="2" y="38"/>
                  </a:cubicBezTo>
                  <a:cubicBezTo>
                    <a:pt x="18" y="23"/>
                    <a:pt x="36" y="12"/>
                    <a:pt x="55" y="1"/>
                  </a:cubicBezTo>
                  <a:cubicBezTo>
                    <a:pt x="56" y="1"/>
                    <a:pt x="54" y="0"/>
                    <a:pt x="5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4" name="Freeform 8861"/>
            <p:cNvSpPr>
              <a:spLocks/>
            </p:cNvSpPr>
            <p:nvPr/>
          </p:nvSpPr>
          <p:spPr bwMode="auto">
            <a:xfrm>
              <a:off x="439738" y="101600"/>
              <a:ext cx="206375" cy="112713"/>
            </a:xfrm>
            <a:custGeom>
              <a:avLst/>
              <a:gdLst>
                <a:gd name="T0" fmla="*/ 2 w 55"/>
                <a:gd name="T1" fmla="*/ 30 h 30"/>
                <a:gd name="T2" fmla="*/ 54 w 55"/>
                <a:gd name="T3" fmla="*/ 1 h 30"/>
                <a:gd name="T4" fmla="*/ 53 w 55"/>
                <a:gd name="T5" fmla="*/ 1 h 30"/>
                <a:gd name="T6" fmla="*/ 1 w 55"/>
                <a:gd name="T7" fmla="*/ 29 h 30"/>
                <a:gd name="T8" fmla="*/ 2 w 55"/>
                <a:gd name="T9" fmla="*/ 30 h 30"/>
              </a:gdLst>
              <a:ahLst/>
              <a:cxnLst>
                <a:cxn ang="0">
                  <a:pos x="T0" y="T1"/>
                </a:cxn>
                <a:cxn ang="0">
                  <a:pos x="T2" y="T3"/>
                </a:cxn>
                <a:cxn ang="0">
                  <a:pos x="T4" y="T5"/>
                </a:cxn>
                <a:cxn ang="0">
                  <a:pos x="T6" y="T7"/>
                </a:cxn>
                <a:cxn ang="0">
                  <a:pos x="T8" y="T9"/>
                </a:cxn>
              </a:cxnLst>
              <a:rect l="0" t="0" r="r" b="b"/>
              <a:pathLst>
                <a:path w="55" h="30">
                  <a:moveTo>
                    <a:pt x="2" y="30"/>
                  </a:moveTo>
                  <a:cubicBezTo>
                    <a:pt x="21" y="23"/>
                    <a:pt x="37" y="11"/>
                    <a:pt x="54" y="1"/>
                  </a:cubicBezTo>
                  <a:cubicBezTo>
                    <a:pt x="55" y="0"/>
                    <a:pt x="54" y="0"/>
                    <a:pt x="53" y="1"/>
                  </a:cubicBezTo>
                  <a:cubicBezTo>
                    <a:pt x="36" y="11"/>
                    <a:pt x="20" y="22"/>
                    <a:pt x="1" y="29"/>
                  </a:cubicBezTo>
                  <a:cubicBezTo>
                    <a:pt x="0" y="29"/>
                    <a:pt x="1" y="30"/>
                    <a:pt x="2" y="3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5" name="Freeform 8862"/>
            <p:cNvSpPr>
              <a:spLocks/>
            </p:cNvSpPr>
            <p:nvPr/>
          </p:nvSpPr>
          <p:spPr bwMode="auto">
            <a:xfrm>
              <a:off x="439738" y="79375"/>
              <a:ext cx="169863" cy="109538"/>
            </a:xfrm>
            <a:custGeom>
              <a:avLst/>
              <a:gdLst>
                <a:gd name="T0" fmla="*/ 43 w 45"/>
                <a:gd name="T1" fmla="*/ 0 h 29"/>
                <a:gd name="T2" fmla="*/ 1 w 45"/>
                <a:gd name="T3" fmla="*/ 27 h 29"/>
                <a:gd name="T4" fmla="*/ 2 w 45"/>
                <a:gd name="T5" fmla="*/ 28 h 29"/>
                <a:gd name="T6" fmla="*/ 44 w 45"/>
                <a:gd name="T7" fmla="*/ 1 h 29"/>
                <a:gd name="T8" fmla="*/ 43 w 45"/>
                <a:gd name="T9" fmla="*/ 0 h 29"/>
              </a:gdLst>
              <a:ahLst/>
              <a:cxnLst>
                <a:cxn ang="0">
                  <a:pos x="T0" y="T1"/>
                </a:cxn>
                <a:cxn ang="0">
                  <a:pos x="T2" y="T3"/>
                </a:cxn>
                <a:cxn ang="0">
                  <a:pos x="T4" y="T5"/>
                </a:cxn>
                <a:cxn ang="0">
                  <a:pos x="T6" y="T7"/>
                </a:cxn>
                <a:cxn ang="0">
                  <a:pos x="T8" y="T9"/>
                </a:cxn>
              </a:cxnLst>
              <a:rect l="0" t="0" r="r" b="b"/>
              <a:pathLst>
                <a:path w="45" h="29">
                  <a:moveTo>
                    <a:pt x="43" y="0"/>
                  </a:moveTo>
                  <a:cubicBezTo>
                    <a:pt x="29" y="9"/>
                    <a:pt x="14" y="17"/>
                    <a:pt x="1" y="27"/>
                  </a:cubicBezTo>
                  <a:cubicBezTo>
                    <a:pt x="0" y="28"/>
                    <a:pt x="2" y="29"/>
                    <a:pt x="2" y="28"/>
                  </a:cubicBezTo>
                  <a:cubicBezTo>
                    <a:pt x="15" y="18"/>
                    <a:pt x="30" y="10"/>
                    <a:pt x="44" y="1"/>
                  </a:cubicBezTo>
                  <a:cubicBezTo>
                    <a:pt x="45" y="0"/>
                    <a:pt x="44" y="0"/>
                    <a:pt x="43"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6" name="Freeform 8863"/>
            <p:cNvSpPr>
              <a:spLocks/>
            </p:cNvSpPr>
            <p:nvPr/>
          </p:nvSpPr>
          <p:spPr bwMode="auto">
            <a:xfrm>
              <a:off x="439738" y="76200"/>
              <a:ext cx="150813" cy="74613"/>
            </a:xfrm>
            <a:custGeom>
              <a:avLst/>
              <a:gdLst>
                <a:gd name="T0" fmla="*/ 2 w 40"/>
                <a:gd name="T1" fmla="*/ 19 h 20"/>
                <a:gd name="T2" fmla="*/ 39 w 40"/>
                <a:gd name="T3" fmla="*/ 0 h 20"/>
                <a:gd name="T4" fmla="*/ 38 w 40"/>
                <a:gd name="T5" fmla="*/ 0 h 20"/>
                <a:gd name="T6" fmla="*/ 1 w 40"/>
                <a:gd name="T7" fmla="*/ 19 h 20"/>
                <a:gd name="T8" fmla="*/ 2 w 40"/>
                <a:gd name="T9" fmla="*/ 19 h 20"/>
              </a:gdLst>
              <a:ahLst/>
              <a:cxnLst>
                <a:cxn ang="0">
                  <a:pos x="T0" y="T1"/>
                </a:cxn>
                <a:cxn ang="0">
                  <a:pos x="T2" y="T3"/>
                </a:cxn>
                <a:cxn ang="0">
                  <a:pos x="T4" y="T5"/>
                </a:cxn>
                <a:cxn ang="0">
                  <a:pos x="T6" y="T7"/>
                </a:cxn>
                <a:cxn ang="0">
                  <a:pos x="T8" y="T9"/>
                </a:cxn>
              </a:cxnLst>
              <a:rect l="0" t="0" r="r" b="b"/>
              <a:pathLst>
                <a:path w="40" h="20">
                  <a:moveTo>
                    <a:pt x="2" y="19"/>
                  </a:moveTo>
                  <a:cubicBezTo>
                    <a:pt x="15" y="14"/>
                    <a:pt x="27" y="6"/>
                    <a:pt x="39" y="0"/>
                  </a:cubicBezTo>
                  <a:cubicBezTo>
                    <a:pt x="40" y="0"/>
                    <a:pt x="39" y="0"/>
                    <a:pt x="38" y="0"/>
                  </a:cubicBezTo>
                  <a:cubicBezTo>
                    <a:pt x="26" y="6"/>
                    <a:pt x="14" y="13"/>
                    <a:pt x="1" y="19"/>
                  </a:cubicBezTo>
                  <a:cubicBezTo>
                    <a:pt x="0" y="20"/>
                    <a:pt x="2" y="20"/>
                    <a:pt x="2" y="1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7" name="Freeform 8864"/>
            <p:cNvSpPr>
              <a:spLocks/>
            </p:cNvSpPr>
            <p:nvPr/>
          </p:nvSpPr>
          <p:spPr bwMode="auto">
            <a:xfrm>
              <a:off x="439738" y="57150"/>
              <a:ext cx="120650" cy="71438"/>
            </a:xfrm>
            <a:custGeom>
              <a:avLst/>
              <a:gdLst>
                <a:gd name="T0" fmla="*/ 30 w 32"/>
                <a:gd name="T1" fmla="*/ 0 h 19"/>
                <a:gd name="T2" fmla="*/ 1 w 32"/>
                <a:gd name="T3" fmla="*/ 18 h 19"/>
                <a:gd name="T4" fmla="*/ 2 w 32"/>
                <a:gd name="T5" fmla="*/ 18 h 19"/>
                <a:gd name="T6" fmla="*/ 31 w 32"/>
                <a:gd name="T7" fmla="*/ 0 h 19"/>
                <a:gd name="T8" fmla="*/ 30 w 32"/>
                <a:gd name="T9" fmla="*/ 0 h 19"/>
              </a:gdLst>
              <a:ahLst/>
              <a:cxnLst>
                <a:cxn ang="0">
                  <a:pos x="T0" y="T1"/>
                </a:cxn>
                <a:cxn ang="0">
                  <a:pos x="T2" y="T3"/>
                </a:cxn>
                <a:cxn ang="0">
                  <a:pos x="T4" y="T5"/>
                </a:cxn>
                <a:cxn ang="0">
                  <a:pos x="T6" y="T7"/>
                </a:cxn>
                <a:cxn ang="0">
                  <a:pos x="T8" y="T9"/>
                </a:cxn>
              </a:cxnLst>
              <a:rect l="0" t="0" r="r" b="b"/>
              <a:pathLst>
                <a:path w="32" h="19">
                  <a:moveTo>
                    <a:pt x="30" y="0"/>
                  </a:moveTo>
                  <a:cubicBezTo>
                    <a:pt x="20" y="6"/>
                    <a:pt x="10" y="11"/>
                    <a:pt x="1" y="18"/>
                  </a:cubicBezTo>
                  <a:cubicBezTo>
                    <a:pt x="0" y="18"/>
                    <a:pt x="1" y="19"/>
                    <a:pt x="2" y="18"/>
                  </a:cubicBezTo>
                  <a:cubicBezTo>
                    <a:pt x="11" y="12"/>
                    <a:pt x="21" y="6"/>
                    <a:pt x="31" y="0"/>
                  </a:cubicBezTo>
                  <a:cubicBezTo>
                    <a:pt x="32" y="0"/>
                    <a:pt x="31" y="0"/>
                    <a:pt x="30"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8" name="Freeform 8865"/>
            <p:cNvSpPr>
              <a:spLocks/>
            </p:cNvSpPr>
            <p:nvPr/>
          </p:nvSpPr>
          <p:spPr bwMode="auto">
            <a:xfrm>
              <a:off x="442913" y="49212"/>
              <a:ext cx="101600" cy="57150"/>
            </a:xfrm>
            <a:custGeom>
              <a:avLst/>
              <a:gdLst>
                <a:gd name="T0" fmla="*/ 1 w 27"/>
                <a:gd name="T1" fmla="*/ 14 h 15"/>
                <a:gd name="T2" fmla="*/ 27 w 27"/>
                <a:gd name="T3" fmla="*/ 1 h 15"/>
                <a:gd name="T4" fmla="*/ 26 w 27"/>
                <a:gd name="T5" fmla="*/ 0 h 15"/>
                <a:gd name="T6" fmla="*/ 0 w 27"/>
                <a:gd name="T7" fmla="*/ 14 h 15"/>
                <a:gd name="T8" fmla="*/ 1 w 27"/>
                <a:gd name="T9" fmla="*/ 14 h 15"/>
              </a:gdLst>
              <a:ahLst/>
              <a:cxnLst>
                <a:cxn ang="0">
                  <a:pos x="T0" y="T1"/>
                </a:cxn>
                <a:cxn ang="0">
                  <a:pos x="T2" y="T3"/>
                </a:cxn>
                <a:cxn ang="0">
                  <a:pos x="T4" y="T5"/>
                </a:cxn>
                <a:cxn ang="0">
                  <a:pos x="T6" y="T7"/>
                </a:cxn>
                <a:cxn ang="0">
                  <a:pos x="T8" y="T9"/>
                </a:cxn>
              </a:cxnLst>
              <a:rect l="0" t="0" r="r" b="b"/>
              <a:pathLst>
                <a:path w="27" h="15">
                  <a:moveTo>
                    <a:pt x="1" y="14"/>
                  </a:moveTo>
                  <a:cubicBezTo>
                    <a:pt x="10" y="10"/>
                    <a:pt x="18" y="5"/>
                    <a:pt x="27" y="1"/>
                  </a:cubicBezTo>
                  <a:cubicBezTo>
                    <a:pt x="27" y="0"/>
                    <a:pt x="27" y="0"/>
                    <a:pt x="26" y="0"/>
                  </a:cubicBezTo>
                  <a:cubicBezTo>
                    <a:pt x="17" y="4"/>
                    <a:pt x="9" y="9"/>
                    <a:pt x="0" y="14"/>
                  </a:cubicBezTo>
                  <a:cubicBezTo>
                    <a:pt x="0" y="14"/>
                    <a:pt x="0" y="15"/>
                    <a:pt x="1" y="1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49" name="Freeform 8866"/>
            <p:cNvSpPr>
              <a:spLocks/>
            </p:cNvSpPr>
            <p:nvPr/>
          </p:nvSpPr>
          <p:spPr bwMode="auto">
            <a:xfrm>
              <a:off x="436563" y="34925"/>
              <a:ext cx="96838" cy="52388"/>
            </a:xfrm>
            <a:custGeom>
              <a:avLst/>
              <a:gdLst>
                <a:gd name="T0" fmla="*/ 25 w 26"/>
                <a:gd name="T1" fmla="*/ 0 h 14"/>
                <a:gd name="T2" fmla="*/ 1 w 26"/>
                <a:gd name="T3" fmla="*/ 13 h 14"/>
                <a:gd name="T4" fmla="*/ 1 w 26"/>
                <a:gd name="T5" fmla="*/ 13 h 14"/>
                <a:gd name="T6" fmla="*/ 26 w 26"/>
                <a:gd name="T7" fmla="*/ 1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4"/>
                    <a:pt x="9" y="8"/>
                    <a:pt x="1" y="13"/>
                  </a:cubicBezTo>
                  <a:cubicBezTo>
                    <a:pt x="0" y="13"/>
                    <a:pt x="0" y="14"/>
                    <a:pt x="1" y="13"/>
                  </a:cubicBezTo>
                  <a:cubicBezTo>
                    <a:pt x="9" y="9"/>
                    <a:pt x="17" y="5"/>
                    <a:pt x="26" y="1"/>
                  </a:cubicBezTo>
                  <a:cubicBezTo>
                    <a:pt x="26" y="1"/>
                    <a:pt x="26" y="0"/>
                    <a:pt x="2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0" name="Freeform 8867"/>
            <p:cNvSpPr>
              <a:spLocks/>
            </p:cNvSpPr>
            <p:nvPr/>
          </p:nvSpPr>
          <p:spPr bwMode="auto">
            <a:xfrm>
              <a:off x="439738" y="38100"/>
              <a:ext cx="93663" cy="49213"/>
            </a:xfrm>
            <a:custGeom>
              <a:avLst/>
              <a:gdLst>
                <a:gd name="T0" fmla="*/ 1 w 25"/>
                <a:gd name="T1" fmla="*/ 13 h 13"/>
                <a:gd name="T2" fmla="*/ 24 w 25"/>
                <a:gd name="T3" fmla="*/ 1 h 13"/>
                <a:gd name="T4" fmla="*/ 23 w 25"/>
                <a:gd name="T5" fmla="*/ 0 h 13"/>
                <a:gd name="T6" fmla="*/ 1 w 25"/>
                <a:gd name="T7" fmla="*/ 12 h 13"/>
                <a:gd name="T8" fmla="*/ 1 w 25"/>
                <a:gd name="T9" fmla="*/ 13 h 13"/>
              </a:gdLst>
              <a:ahLst/>
              <a:cxnLst>
                <a:cxn ang="0">
                  <a:pos x="T0" y="T1"/>
                </a:cxn>
                <a:cxn ang="0">
                  <a:pos x="T2" y="T3"/>
                </a:cxn>
                <a:cxn ang="0">
                  <a:pos x="T4" y="T5"/>
                </a:cxn>
                <a:cxn ang="0">
                  <a:pos x="T6" y="T7"/>
                </a:cxn>
                <a:cxn ang="0">
                  <a:pos x="T8" y="T9"/>
                </a:cxn>
              </a:cxnLst>
              <a:rect l="0" t="0" r="r" b="b"/>
              <a:pathLst>
                <a:path w="25" h="13">
                  <a:moveTo>
                    <a:pt x="1" y="13"/>
                  </a:moveTo>
                  <a:cubicBezTo>
                    <a:pt x="9" y="10"/>
                    <a:pt x="17" y="5"/>
                    <a:pt x="24" y="1"/>
                  </a:cubicBezTo>
                  <a:cubicBezTo>
                    <a:pt x="25" y="0"/>
                    <a:pt x="23" y="0"/>
                    <a:pt x="23" y="0"/>
                  </a:cubicBezTo>
                  <a:cubicBezTo>
                    <a:pt x="16" y="4"/>
                    <a:pt x="9" y="9"/>
                    <a:pt x="1" y="12"/>
                  </a:cubicBezTo>
                  <a:cubicBezTo>
                    <a:pt x="0" y="13"/>
                    <a:pt x="1" y="13"/>
                    <a:pt x="1" y="1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51" name="Group 91"/>
          <p:cNvGrpSpPr>
            <a:grpSpLocks/>
          </p:cNvGrpSpPr>
          <p:nvPr/>
        </p:nvGrpSpPr>
        <p:grpSpPr bwMode="auto">
          <a:xfrm>
            <a:off x="5351463" y="1435100"/>
            <a:ext cx="569912" cy="774700"/>
            <a:chOff x="0" y="0"/>
            <a:chExt cx="569913" cy="774701"/>
          </a:xfrm>
        </p:grpSpPr>
        <p:sp>
          <p:nvSpPr>
            <p:cNvPr id="15452" name="Freeform 8996"/>
            <p:cNvSpPr>
              <a:spLocks noEditPoints="1"/>
            </p:cNvSpPr>
            <p:nvPr/>
          </p:nvSpPr>
          <p:spPr bwMode="auto">
            <a:xfrm>
              <a:off x="173037" y="627063"/>
              <a:ext cx="247650" cy="147638"/>
            </a:xfrm>
            <a:custGeom>
              <a:avLst/>
              <a:gdLst>
                <a:gd name="T0" fmla="*/ 17 w 66"/>
                <a:gd name="T1" fmla="*/ 5 h 39"/>
                <a:gd name="T2" fmla="*/ 10 w 66"/>
                <a:gd name="T3" fmla="*/ 6 h 39"/>
                <a:gd name="T4" fmla="*/ 7 w 66"/>
                <a:gd name="T5" fmla="*/ 3 h 39"/>
                <a:gd name="T6" fmla="*/ 4 w 66"/>
                <a:gd name="T7" fmla="*/ 1 h 39"/>
                <a:gd name="T8" fmla="*/ 3 w 66"/>
                <a:gd name="T9" fmla="*/ 2 h 39"/>
                <a:gd name="T10" fmla="*/ 1 w 66"/>
                <a:gd name="T11" fmla="*/ 4 h 39"/>
                <a:gd name="T12" fmla="*/ 2 w 66"/>
                <a:gd name="T13" fmla="*/ 7 h 39"/>
                <a:gd name="T14" fmla="*/ 2 w 66"/>
                <a:gd name="T15" fmla="*/ 8 h 39"/>
                <a:gd name="T16" fmla="*/ 2 w 66"/>
                <a:gd name="T17" fmla="*/ 10 h 39"/>
                <a:gd name="T18" fmla="*/ 2 w 66"/>
                <a:gd name="T19" fmla="*/ 11 h 39"/>
                <a:gd name="T20" fmla="*/ 2 w 66"/>
                <a:gd name="T21" fmla="*/ 11 h 39"/>
                <a:gd name="T22" fmla="*/ 3 w 66"/>
                <a:gd name="T23" fmla="*/ 17 h 39"/>
                <a:gd name="T24" fmla="*/ 4 w 66"/>
                <a:gd name="T25" fmla="*/ 22 h 39"/>
                <a:gd name="T26" fmla="*/ 4 w 66"/>
                <a:gd name="T27" fmla="*/ 22 h 39"/>
                <a:gd name="T28" fmla="*/ 4 w 66"/>
                <a:gd name="T29" fmla="*/ 22 h 39"/>
                <a:gd name="T30" fmla="*/ 4 w 66"/>
                <a:gd name="T31" fmla="*/ 22 h 39"/>
                <a:gd name="T32" fmla="*/ 4 w 66"/>
                <a:gd name="T33" fmla="*/ 22 h 39"/>
                <a:gd name="T34" fmla="*/ 4 w 66"/>
                <a:gd name="T35" fmla="*/ 22 h 39"/>
                <a:gd name="T36" fmla="*/ 12 w 66"/>
                <a:gd name="T37" fmla="*/ 28 h 39"/>
                <a:gd name="T38" fmla="*/ 9 w 66"/>
                <a:gd name="T39" fmla="*/ 28 h 39"/>
                <a:gd name="T40" fmla="*/ 37 w 66"/>
                <a:gd name="T41" fmla="*/ 39 h 39"/>
                <a:gd name="T42" fmla="*/ 60 w 66"/>
                <a:gd name="T43" fmla="*/ 23 h 39"/>
                <a:gd name="T44" fmla="*/ 65 w 66"/>
                <a:gd name="T45" fmla="*/ 4 h 39"/>
                <a:gd name="T46" fmla="*/ 17 w 66"/>
                <a:gd name="T47" fmla="*/ 5 h 39"/>
                <a:gd name="T48" fmla="*/ 4 w 66"/>
                <a:gd name="T49" fmla="*/ 22 h 39"/>
                <a:gd name="T50" fmla="*/ 4 w 66"/>
                <a:gd name="T51" fmla="*/ 22 h 39"/>
                <a:gd name="T52" fmla="*/ 4 w 66"/>
                <a:gd name="T53" fmla="*/ 22 h 39"/>
                <a:gd name="T54" fmla="*/ 4 w 66"/>
                <a:gd name="T55" fmla="*/ 22 h 39"/>
                <a:gd name="T56" fmla="*/ 22 w 66"/>
                <a:gd name="T57" fmla="*/ 35 h 39"/>
                <a:gd name="T58" fmla="*/ 23 w 66"/>
                <a:gd name="T59" fmla="*/ 36 h 39"/>
                <a:gd name="T60" fmla="*/ 22 w 66"/>
                <a:gd name="T61" fmla="*/ 35 h 39"/>
                <a:gd name="T62" fmla="*/ 57 w 66"/>
                <a:gd name="T63" fmla="*/ 9 h 39"/>
                <a:gd name="T64" fmla="*/ 56 w 66"/>
                <a:gd name="T65" fmla="*/ 11 h 39"/>
                <a:gd name="T66" fmla="*/ 49 w 66"/>
                <a:gd name="T67" fmla="*/ 26 h 39"/>
                <a:gd name="T68" fmla="*/ 23 w 66"/>
                <a:gd name="T69" fmla="*/ 31 h 39"/>
                <a:gd name="T70" fmla="*/ 25 w 66"/>
                <a:gd name="T71" fmla="*/ 30 h 39"/>
                <a:gd name="T72" fmla="*/ 21 w 66"/>
                <a:gd name="T73" fmla="*/ 30 h 39"/>
                <a:gd name="T74" fmla="*/ 8 w 66"/>
                <a:gd name="T75" fmla="*/ 13 h 39"/>
                <a:gd name="T76" fmla="*/ 8 w 66"/>
                <a:gd name="T77" fmla="*/ 10 h 39"/>
                <a:gd name="T78" fmla="*/ 8 w 66"/>
                <a:gd name="T79" fmla="*/ 10 h 39"/>
                <a:gd name="T80" fmla="*/ 7 w 66"/>
                <a:gd name="T81" fmla="*/ 9 h 39"/>
                <a:gd name="T82" fmla="*/ 7 w 66"/>
                <a:gd name="T83" fmla="*/ 9 h 39"/>
                <a:gd name="T84" fmla="*/ 14 w 66"/>
                <a:gd name="T85" fmla="*/ 10 h 39"/>
                <a:gd name="T86" fmla="*/ 14 w 66"/>
                <a:gd name="T87" fmla="*/ 9 h 39"/>
                <a:gd name="T88" fmla="*/ 42 w 66"/>
                <a:gd name="T89" fmla="*/ 10 h 39"/>
                <a:gd name="T90" fmla="*/ 43 w 66"/>
                <a:gd name="T91" fmla="*/ 9 h 39"/>
                <a:gd name="T92" fmla="*/ 43 w 66"/>
                <a:gd name="T93" fmla="*/ 10 h 39"/>
                <a:gd name="T94" fmla="*/ 49 w 66"/>
                <a:gd name="T95" fmla="*/ 10 h 39"/>
                <a:gd name="T96" fmla="*/ 57 w 66"/>
                <a:gd name="T9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39">
                  <a:moveTo>
                    <a:pt x="17" y="5"/>
                  </a:moveTo>
                  <a:cubicBezTo>
                    <a:pt x="21" y="3"/>
                    <a:pt x="11" y="3"/>
                    <a:pt x="10" y="6"/>
                  </a:cubicBezTo>
                  <a:cubicBezTo>
                    <a:pt x="9" y="3"/>
                    <a:pt x="8" y="3"/>
                    <a:pt x="7" y="3"/>
                  </a:cubicBezTo>
                  <a:cubicBezTo>
                    <a:pt x="6" y="2"/>
                    <a:pt x="6" y="1"/>
                    <a:pt x="4" y="1"/>
                  </a:cubicBezTo>
                  <a:cubicBezTo>
                    <a:pt x="4" y="1"/>
                    <a:pt x="3" y="1"/>
                    <a:pt x="3" y="2"/>
                  </a:cubicBezTo>
                  <a:cubicBezTo>
                    <a:pt x="3" y="2"/>
                    <a:pt x="2" y="2"/>
                    <a:pt x="1" y="4"/>
                  </a:cubicBezTo>
                  <a:cubicBezTo>
                    <a:pt x="1" y="5"/>
                    <a:pt x="0" y="6"/>
                    <a:pt x="2" y="7"/>
                  </a:cubicBezTo>
                  <a:cubicBezTo>
                    <a:pt x="2" y="7"/>
                    <a:pt x="2" y="8"/>
                    <a:pt x="2" y="8"/>
                  </a:cubicBezTo>
                  <a:cubicBezTo>
                    <a:pt x="2" y="9"/>
                    <a:pt x="2" y="9"/>
                    <a:pt x="2" y="10"/>
                  </a:cubicBezTo>
                  <a:cubicBezTo>
                    <a:pt x="2" y="10"/>
                    <a:pt x="2" y="11"/>
                    <a:pt x="2" y="11"/>
                  </a:cubicBezTo>
                  <a:cubicBezTo>
                    <a:pt x="2" y="11"/>
                    <a:pt x="2" y="11"/>
                    <a:pt x="2" y="11"/>
                  </a:cubicBezTo>
                  <a:cubicBezTo>
                    <a:pt x="2" y="13"/>
                    <a:pt x="2" y="15"/>
                    <a:pt x="3" y="17"/>
                  </a:cubicBezTo>
                  <a:cubicBezTo>
                    <a:pt x="3" y="19"/>
                    <a:pt x="3" y="20"/>
                    <a:pt x="4" y="22"/>
                  </a:cubicBezTo>
                  <a:cubicBezTo>
                    <a:pt x="2" y="22"/>
                    <a:pt x="0" y="22"/>
                    <a:pt x="4" y="22"/>
                  </a:cubicBezTo>
                  <a:cubicBezTo>
                    <a:pt x="4" y="22"/>
                    <a:pt x="4" y="22"/>
                    <a:pt x="4" y="22"/>
                  </a:cubicBezTo>
                  <a:cubicBezTo>
                    <a:pt x="4" y="22"/>
                    <a:pt x="4" y="22"/>
                    <a:pt x="4" y="22"/>
                  </a:cubicBezTo>
                  <a:cubicBezTo>
                    <a:pt x="4" y="22"/>
                    <a:pt x="4" y="22"/>
                    <a:pt x="4" y="22"/>
                  </a:cubicBezTo>
                  <a:cubicBezTo>
                    <a:pt x="4" y="22"/>
                    <a:pt x="4" y="22"/>
                    <a:pt x="4" y="22"/>
                  </a:cubicBezTo>
                  <a:cubicBezTo>
                    <a:pt x="6" y="26"/>
                    <a:pt x="10" y="24"/>
                    <a:pt x="12" y="28"/>
                  </a:cubicBezTo>
                  <a:cubicBezTo>
                    <a:pt x="11" y="28"/>
                    <a:pt x="10" y="27"/>
                    <a:pt x="9" y="28"/>
                  </a:cubicBezTo>
                  <a:cubicBezTo>
                    <a:pt x="13" y="36"/>
                    <a:pt x="29" y="39"/>
                    <a:pt x="37" y="39"/>
                  </a:cubicBezTo>
                  <a:cubicBezTo>
                    <a:pt x="49" y="39"/>
                    <a:pt x="55" y="29"/>
                    <a:pt x="60" y="23"/>
                  </a:cubicBezTo>
                  <a:cubicBezTo>
                    <a:pt x="62" y="22"/>
                    <a:pt x="66" y="8"/>
                    <a:pt x="65" y="4"/>
                  </a:cubicBezTo>
                  <a:cubicBezTo>
                    <a:pt x="65" y="1"/>
                    <a:pt x="22" y="5"/>
                    <a:pt x="17" y="5"/>
                  </a:cubicBezTo>
                  <a:close/>
                  <a:moveTo>
                    <a:pt x="4" y="22"/>
                  </a:moveTo>
                  <a:cubicBezTo>
                    <a:pt x="4" y="22"/>
                    <a:pt x="4" y="22"/>
                    <a:pt x="4" y="22"/>
                  </a:cubicBezTo>
                  <a:cubicBezTo>
                    <a:pt x="4" y="22"/>
                    <a:pt x="4" y="22"/>
                    <a:pt x="4" y="22"/>
                  </a:cubicBezTo>
                  <a:cubicBezTo>
                    <a:pt x="4" y="22"/>
                    <a:pt x="4" y="22"/>
                    <a:pt x="4" y="22"/>
                  </a:cubicBezTo>
                  <a:close/>
                  <a:moveTo>
                    <a:pt x="22" y="35"/>
                  </a:moveTo>
                  <a:cubicBezTo>
                    <a:pt x="22" y="35"/>
                    <a:pt x="22" y="35"/>
                    <a:pt x="23" y="36"/>
                  </a:cubicBezTo>
                  <a:cubicBezTo>
                    <a:pt x="22" y="35"/>
                    <a:pt x="22" y="35"/>
                    <a:pt x="22" y="35"/>
                  </a:cubicBezTo>
                  <a:close/>
                  <a:moveTo>
                    <a:pt x="57" y="9"/>
                  </a:moveTo>
                  <a:cubicBezTo>
                    <a:pt x="57" y="10"/>
                    <a:pt x="57" y="10"/>
                    <a:pt x="56" y="11"/>
                  </a:cubicBezTo>
                  <a:cubicBezTo>
                    <a:pt x="59" y="10"/>
                    <a:pt x="52" y="24"/>
                    <a:pt x="49" y="26"/>
                  </a:cubicBezTo>
                  <a:cubicBezTo>
                    <a:pt x="47" y="29"/>
                    <a:pt x="26" y="38"/>
                    <a:pt x="23" y="31"/>
                  </a:cubicBezTo>
                  <a:cubicBezTo>
                    <a:pt x="24" y="31"/>
                    <a:pt x="25" y="31"/>
                    <a:pt x="25" y="30"/>
                  </a:cubicBezTo>
                  <a:cubicBezTo>
                    <a:pt x="27" y="29"/>
                    <a:pt x="18" y="31"/>
                    <a:pt x="21" y="30"/>
                  </a:cubicBezTo>
                  <a:cubicBezTo>
                    <a:pt x="17" y="31"/>
                    <a:pt x="9" y="20"/>
                    <a:pt x="8" y="13"/>
                  </a:cubicBezTo>
                  <a:cubicBezTo>
                    <a:pt x="8" y="13"/>
                    <a:pt x="8" y="12"/>
                    <a:pt x="8" y="10"/>
                  </a:cubicBezTo>
                  <a:cubicBezTo>
                    <a:pt x="8" y="10"/>
                    <a:pt x="8" y="10"/>
                    <a:pt x="8" y="10"/>
                  </a:cubicBezTo>
                  <a:cubicBezTo>
                    <a:pt x="8" y="10"/>
                    <a:pt x="7" y="9"/>
                    <a:pt x="7" y="9"/>
                  </a:cubicBezTo>
                  <a:cubicBezTo>
                    <a:pt x="7" y="9"/>
                    <a:pt x="7" y="9"/>
                    <a:pt x="7" y="9"/>
                  </a:cubicBezTo>
                  <a:cubicBezTo>
                    <a:pt x="9" y="9"/>
                    <a:pt x="12" y="10"/>
                    <a:pt x="14" y="10"/>
                  </a:cubicBezTo>
                  <a:cubicBezTo>
                    <a:pt x="14" y="10"/>
                    <a:pt x="14" y="9"/>
                    <a:pt x="14" y="9"/>
                  </a:cubicBezTo>
                  <a:cubicBezTo>
                    <a:pt x="16" y="12"/>
                    <a:pt x="42" y="10"/>
                    <a:pt x="42" y="10"/>
                  </a:cubicBezTo>
                  <a:cubicBezTo>
                    <a:pt x="42" y="10"/>
                    <a:pt x="43" y="9"/>
                    <a:pt x="43" y="9"/>
                  </a:cubicBezTo>
                  <a:cubicBezTo>
                    <a:pt x="44" y="10"/>
                    <a:pt x="45" y="10"/>
                    <a:pt x="43" y="10"/>
                  </a:cubicBezTo>
                  <a:cubicBezTo>
                    <a:pt x="46" y="16"/>
                    <a:pt x="49" y="3"/>
                    <a:pt x="49" y="10"/>
                  </a:cubicBezTo>
                  <a:cubicBezTo>
                    <a:pt x="49" y="13"/>
                    <a:pt x="64" y="0"/>
                    <a:pt x="57"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3" name="Freeform 8997"/>
            <p:cNvSpPr>
              <a:spLocks noEditPoints="1"/>
            </p:cNvSpPr>
            <p:nvPr/>
          </p:nvSpPr>
          <p:spPr bwMode="auto">
            <a:xfrm>
              <a:off x="71437" y="74613"/>
              <a:ext cx="412750" cy="296863"/>
            </a:xfrm>
            <a:custGeom>
              <a:avLst/>
              <a:gdLst>
                <a:gd name="T0" fmla="*/ 106 w 110"/>
                <a:gd name="T1" fmla="*/ 21 h 79"/>
                <a:gd name="T2" fmla="*/ 106 w 110"/>
                <a:gd name="T3" fmla="*/ 21 h 79"/>
                <a:gd name="T4" fmla="*/ 97 w 110"/>
                <a:gd name="T5" fmla="*/ 11 h 79"/>
                <a:gd name="T6" fmla="*/ 72 w 110"/>
                <a:gd name="T7" fmla="*/ 2 h 79"/>
                <a:gd name="T8" fmla="*/ 51 w 110"/>
                <a:gd name="T9" fmla="*/ 2 h 79"/>
                <a:gd name="T10" fmla="*/ 41 w 110"/>
                <a:gd name="T11" fmla="*/ 6 h 79"/>
                <a:gd name="T12" fmla="*/ 11 w 110"/>
                <a:gd name="T13" fmla="*/ 36 h 79"/>
                <a:gd name="T14" fmla="*/ 10 w 110"/>
                <a:gd name="T15" fmla="*/ 75 h 79"/>
                <a:gd name="T16" fmla="*/ 11 w 110"/>
                <a:gd name="T17" fmla="*/ 76 h 79"/>
                <a:gd name="T18" fmla="*/ 17 w 110"/>
                <a:gd name="T19" fmla="*/ 74 h 79"/>
                <a:gd name="T20" fmla="*/ 17 w 110"/>
                <a:gd name="T21" fmla="*/ 73 h 79"/>
                <a:gd name="T22" fmla="*/ 24 w 110"/>
                <a:gd name="T23" fmla="*/ 46 h 79"/>
                <a:gd name="T24" fmla="*/ 27 w 110"/>
                <a:gd name="T25" fmla="*/ 40 h 79"/>
                <a:gd name="T26" fmla="*/ 25 w 110"/>
                <a:gd name="T27" fmla="*/ 41 h 79"/>
                <a:gd name="T28" fmla="*/ 70 w 110"/>
                <a:gd name="T29" fmla="*/ 16 h 79"/>
                <a:gd name="T30" fmla="*/ 79 w 110"/>
                <a:gd name="T31" fmla="*/ 15 h 79"/>
                <a:gd name="T32" fmla="*/ 94 w 110"/>
                <a:gd name="T33" fmla="*/ 20 h 79"/>
                <a:gd name="T34" fmla="*/ 106 w 110"/>
                <a:gd name="T35" fmla="*/ 27 h 79"/>
                <a:gd name="T36" fmla="*/ 110 w 110"/>
                <a:gd name="T37" fmla="*/ 23 h 79"/>
                <a:gd name="T38" fmla="*/ 19 w 110"/>
                <a:gd name="T39" fmla="*/ 42 h 79"/>
                <a:gd name="T40" fmla="*/ 85 w 110"/>
                <a:gd name="T41" fmla="*/ 13 h 79"/>
                <a:gd name="T42" fmla="*/ 73 w 110"/>
                <a:gd name="T43" fmla="*/ 11 h 79"/>
                <a:gd name="T44" fmla="*/ 72 w 110"/>
                <a:gd name="T45" fmla="*/ 11 h 79"/>
                <a:gd name="T46" fmla="*/ 68 w 110"/>
                <a:gd name="T47" fmla="*/ 11 h 79"/>
                <a:gd name="T48" fmla="*/ 61 w 110"/>
                <a:gd name="T49" fmla="*/ 11 h 79"/>
                <a:gd name="T50" fmla="*/ 61 w 110"/>
                <a:gd name="T51" fmla="*/ 11 h 79"/>
                <a:gd name="T52" fmla="*/ 48 w 110"/>
                <a:gd name="T53" fmla="*/ 14 h 79"/>
                <a:gd name="T54" fmla="*/ 33 w 110"/>
                <a:gd name="T55" fmla="*/ 26 h 79"/>
                <a:gd name="T56" fmla="*/ 24 w 110"/>
                <a:gd name="T57" fmla="*/ 33 h 79"/>
                <a:gd name="T58" fmla="*/ 12 w 110"/>
                <a:gd name="T59" fmla="*/ 61 h 79"/>
                <a:gd name="T60" fmla="*/ 91 w 110"/>
                <a:gd name="T61" fmla="*/ 13 h 79"/>
                <a:gd name="T62" fmla="*/ 93 w 110"/>
                <a:gd name="T63"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79">
                  <a:moveTo>
                    <a:pt x="109" y="25"/>
                  </a:moveTo>
                  <a:cubicBezTo>
                    <a:pt x="109" y="24"/>
                    <a:pt x="107" y="22"/>
                    <a:pt x="106" y="21"/>
                  </a:cubicBezTo>
                  <a:cubicBezTo>
                    <a:pt x="106" y="21"/>
                    <a:pt x="106" y="21"/>
                    <a:pt x="107" y="21"/>
                  </a:cubicBezTo>
                  <a:cubicBezTo>
                    <a:pt x="106" y="21"/>
                    <a:pt x="106" y="21"/>
                    <a:pt x="106" y="21"/>
                  </a:cubicBezTo>
                  <a:cubicBezTo>
                    <a:pt x="106" y="20"/>
                    <a:pt x="105" y="19"/>
                    <a:pt x="105" y="19"/>
                  </a:cubicBezTo>
                  <a:cubicBezTo>
                    <a:pt x="106" y="20"/>
                    <a:pt x="101" y="13"/>
                    <a:pt x="97" y="11"/>
                  </a:cubicBezTo>
                  <a:cubicBezTo>
                    <a:pt x="97" y="11"/>
                    <a:pt x="97" y="11"/>
                    <a:pt x="97" y="12"/>
                  </a:cubicBezTo>
                  <a:cubicBezTo>
                    <a:pt x="88" y="8"/>
                    <a:pt x="83" y="2"/>
                    <a:pt x="72" y="2"/>
                  </a:cubicBezTo>
                  <a:cubicBezTo>
                    <a:pt x="70" y="2"/>
                    <a:pt x="60" y="0"/>
                    <a:pt x="58" y="1"/>
                  </a:cubicBezTo>
                  <a:cubicBezTo>
                    <a:pt x="54" y="3"/>
                    <a:pt x="50" y="3"/>
                    <a:pt x="51" y="2"/>
                  </a:cubicBezTo>
                  <a:cubicBezTo>
                    <a:pt x="49" y="0"/>
                    <a:pt x="36" y="13"/>
                    <a:pt x="42" y="5"/>
                  </a:cubicBezTo>
                  <a:cubicBezTo>
                    <a:pt x="42" y="5"/>
                    <a:pt x="41" y="6"/>
                    <a:pt x="41" y="6"/>
                  </a:cubicBezTo>
                  <a:cubicBezTo>
                    <a:pt x="39" y="11"/>
                    <a:pt x="25" y="15"/>
                    <a:pt x="20" y="18"/>
                  </a:cubicBezTo>
                  <a:cubicBezTo>
                    <a:pt x="19" y="19"/>
                    <a:pt x="14" y="30"/>
                    <a:pt x="11" y="36"/>
                  </a:cubicBezTo>
                  <a:cubicBezTo>
                    <a:pt x="9" y="42"/>
                    <a:pt x="0" y="60"/>
                    <a:pt x="7" y="63"/>
                  </a:cubicBezTo>
                  <a:cubicBezTo>
                    <a:pt x="6" y="64"/>
                    <a:pt x="8" y="71"/>
                    <a:pt x="10" y="75"/>
                  </a:cubicBezTo>
                  <a:cubicBezTo>
                    <a:pt x="10" y="75"/>
                    <a:pt x="10" y="76"/>
                    <a:pt x="10" y="76"/>
                  </a:cubicBezTo>
                  <a:cubicBezTo>
                    <a:pt x="10" y="76"/>
                    <a:pt x="11" y="76"/>
                    <a:pt x="11" y="76"/>
                  </a:cubicBezTo>
                  <a:cubicBezTo>
                    <a:pt x="12" y="78"/>
                    <a:pt x="14" y="79"/>
                    <a:pt x="15" y="78"/>
                  </a:cubicBezTo>
                  <a:cubicBezTo>
                    <a:pt x="16" y="77"/>
                    <a:pt x="17" y="76"/>
                    <a:pt x="17" y="74"/>
                  </a:cubicBezTo>
                  <a:cubicBezTo>
                    <a:pt x="17" y="74"/>
                    <a:pt x="17" y="74"/>
                    <a:pt x="17" y="74"/>
                  </a:cubicBezTo>
                  <a:cubicBezTo>
                    <a:pt x="17" y="74"/>
                    <a:pt x="17" y="74"/>
                    <a:pt x="17" y="73"/>
                  </a:cubicBezTo>
                  <a:cubicBezTo>
                    <a:pt x="19" y="64"/>
                    <a:pt x="15" y="47"/>
                    <a:pt x="24" y="43"/>
                  </a:cubicBezTo>
                  <a:cubicBezTo>
                    <a:pt x="20" y="49"/>
                    <a:pt x="23" y="43"/>
                    <a:pt x="24" y="46"/>
                  </a:cubicBezTo>
                  <a:cubicBezTo>
                    <a:pt x="24" y="44"/>
                    <a:pt x="25" y="42"/>
                    <a:pt x="26" y="41"/>
                  </a:cubicBezTo>
                  <a:cubicBezTo>
                    <a:pt x="26" y="40"/>
                    <a:pt x="26" y="40"/>
                    <a:pt x="27" y="40"/>
                  </a:cubicBezTo>
                  <a:cubicBezTo>
                    <a:pt x="27" y="40"/>
                    <a:pt x="27" y="40"/>
                    <a:pt x="28" y="40"/>
                  </a:cubicBezTo>
                  <a:cubicBezTo>
                    <a:pt x="26" y="39"/>
                    <a:pt x="26" y="39"/>
                    <a:pt x="25" y="41"/>
                  </a:cubicBezTo>
                  <a:cubicBezTo>
                    <a:pt x="25" y="36"/>
                    <a:pt x="39" y="24"/>
                    <a:pt x="42" y="22"/>
                  </a:cubicBezTo>
                  <a:cubicBezTo>
                    <a:pt x="52" y="16"/>
                    <a:pt x="59" y="16"/>
                    <a:pt x="70" y="16"/>
                  </a:cubicBezTo>
                  <a:cubicBezTo>
                    <a:pt x="72" y="15"/>
                    <a:pt x="73" y="15"/>
                    <a:pt x="73" y="14"/>
                  </a:cubicBezTo>
                  <a:cubicBezTo>
                    <a:pt x="75" y="14"/>
                    <a:pt x="77" y="14"/>
                    <a:pt x="79" y="15"/>
                  </a:cubicBezTo>
                  <a:cubicBezTo>
                    <a:pt x="77" y="17"/>
                    <a:pt x="87" y="16"/>
                    <a:pt x="88" y="18"/>
                  </a:cubicBezTo>
                  <a:cubicBezTo>
                    <a:pt x="87" y="13"/>
                    <a:pt x="95" y="22"/>
                    <a:pt x="94" y="20"/>
                  </a:cubicBezTo>
                  <a:cubicBezTo>
                    <a:pt x="96" y="21"/>
                    <a:pt x="106" y="27"/>
                    <a:pt x="109" y="25"/>
                  </a:cubicBezTo>
                  <a:cubicBezTo>
                    <a:pt x="108" y="26"/>
                    <a:pt x="107" y="27"/>
                    <a:pt x="106" y="27"/>
                  </a:cubicBezTo>
                  <a:cubicBezTo>
                    <a:pt x="109" y="27"/>
                    <a:pt x="109" y="26"/>
                    <a:pt x="109" y="25"/>
                  </a:cubicBezTo>
                  <a:cubicBezTo>
                    <a:pt x="110" y="25"/>
                    <a:pt x="110" y="24"/>
                    <a:pt x="110" y="23"/>
                  </a:cubicBezTo>
                  <a:cubicBezTo>
                    <a:pt x="110" y="24"/>
                    <a:pt x="110" y="25"/>
                    <a:pt x="109" y="25"/>
                  </a:cubicBezTo>
                  <a:close/>
                  <a:moveTo>
                    <a:pt x="19" y="42"/>
                  </a:moveTo>
                  <a:cubicBezTo>
                    <a:pt x="20" y="41"/>
                    <a:pt x="20" y="41"/>
                    <a:pt x="19" y="42"/>
                  </a:cubicBezTo>
                  <a:close/>
                  <a:moveTo>
                    <a:pt x="85" y="13"/>
                  </a:moveTo>
                  <a:cubicBezTo>
                    <a:pt x="85" y="13"/>
                    <a:pt x="80" y="12"/>
                    <a:pt x="74" y="11"/>
                  </a:cubicBezTo>
                  <a:cubicBezTo>
                    <a:pt x="73" y="11"/>
                    <a:pt x="73" y="11"/>
                    <a:pt x="73" y="11"/>
                  </a:cubicBezTo>
                  <a:cubicBezTo>
                    <a:pt x="73" y="11"/>
                    <a:pt x="73" y="11"/>
                    <a:pt x="73" y="11"/>
                  </a:cubicBezTo>
                  <a:cubicBezTo>
                    <a:pt x="73" y="11"/>
                    <a:pt x="72" y="11"/>
                    <a:pt x="72" y="11"/>
                  </a:cubicBezTo>
                  <a:cubicBezTo>
                    <a:pt x="72" y="11"/>
                    <a:pt x="72" y="11"/>
                    <a:pt x="72" y="11"/>
                  </a:cubicBezTo>
                  <a:cubicBezTo>
                    <a:pt x="71" y="11"/>
                    <a:pt x="70" y="11"/>
                    <a:pt x="68" y="11"/>
                  </a:cubicBezTo>
                  <a:cubicBezTo>
                    <a:pt x="66" y="10"/>
                    <a:pt x="64" y="10"/>
                    <a:pt x="64" y="10"/>
                  </a:cubicBezTo>
                  <a:cubicBezTo>
                    <a:pt x="63" y="10"/>
                    <a:pt x="62" y="10"/>
                    <a:pt x="61" y="11"/>
                  </a:cubicBezTo>
                  <a:cubicBezTo>
                    <a:pt x="61" y="11"/>
                    <a:pt x="61" y="11"/>
                    <a:pt x="61" y="11"/>
                  </a:cubicBezTo>
                  <a:cubicBezTo>
                    <a:pt x="61" y="11"/>
                    <a:pt x="61" y="11"/>
                    <a:pt x="61" y="11"/>
                  </a:cubicBezTo>
                  <a:cubicBezTo>
                    <a:pt x="61" y="11"/>
                    <a:pt x="61" y="11"/>
                    <a:pt x="61" y="11"/>
                  </a:cubicBezTo>
                  <a:cubicBezTo>
                    <a:pt x="56" y="12"/>
                    <a:pt x="49" y="15"/>
                    <a:pt x="48" y="14"/>
                  </a:cubicBezTo>
                  <a:cubicBezTo>
                    <a:pt x="48" y="17"/>
                    <a:pt x="41" y="17"/>
                    <a:pt x="42" y="16"/>
                  </a:cubicBezTo>
                  <a:cubicBezTo>
                    <a:pt x="37" y="19"/>
                    <a:pt x="37" y="24"/>
                    <a:pt x="33" y="26"/>
                  </a:cubicBezTo>
                  <a:cubicBezTo>
                    <a:pt x="32" y="25"/>
                    <a:pt x="33" y="24"/>
                    <a:pt x="34" y="24"/>
                  </a:cubicBezTo>
                  <a:cubicBezTo>
                    <a:pt x="31" y="21"/>
                    <a:pt x="26" y="31"/>
                    <a:pt x="24" y="33"/>
                  </a:cubicBezTo>
                  <a:cubicBezTo>
                    <a:pt x="25" y="33"/>
                    <a:pt x="25" y="33"/>
                    <a:pt x="25" y="32"/>
                  </a:cubicBezTo>
                  <a:cubicBezTo>
                    <a:pt x="16" y="35"/>
                    <a:pt x="13" y="49"/>
                    <a:pt x="12" y="61"/>
                  </a:cubicBezTo>
                  <a:cubicBezTo>
                    <a:pt x="11" y="48"/>
                    <a:pt x="15" y="33"/>
                    <a:pt x="21" y="27"/>
                  </a:cubicBezTo>
                  <a:cubicBezTo>
                    <a:pt x="41" y="9"/>
                    <a:pt x="66" y="0"/>
                    <a:pt x="91" y="13"/>
                  </a:cubicBezTo>
                  <a:cubicBezTo>
                    <a:pt x="90" y="13"/>
                    <a:pt x="89" y="13"/>
                    <a:pt x="88" y="13"/>
                  </a:cubicBezTo>
                  <a:cubicBezTo>
                    <a:pt x="90" y="13"/>
                    <a:pt x="92" y="15"/>
                    <a:pt x="93" y="16"/>
                  </a:cubicBezTo>
                  <a:cubicBezTo>
                    <a:pt x="91" y="15"/>
                    <a:pt x="85" y="13"/>
                    <a:pt x="85" y="1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4" name="Freeform 8998"/>
            <p:cNvSpPr>
              <a:spLocks noEditPoints="1"/>
            </p:cNvSpPr>
            <p:nvPr/>
          </p:nvSpPr>
          <p:spPr bwMode="auto">
            <a:xfrm>
              <a:off x="0" y="0"/>
              <a:ext cx="569913" cy="646113"/>
            </a:xfrm>
            <a:custGeom>
              <a:avLst/>
              <a:gdLst>
                <a:gd name="T0" fmla="*/ 146 w 152"/>
                <a:gd name="T1" fmla="*/ 49 h 172"/>
                <a:gd name="T2" fmla="*/ 131 w 152"/>
                <a:gd name="T3" fmla="*/ 26 h 172"/>
                <a:gd name="T4" fmla="*/ 121 w 152"/>
                <a:gd name="T5" fmla="*/ 17 h 172"/>
                <a:gd name="T6" fmla="*/ 104 w 152"/>
                <a:gd name="T7" fmla="*/ 9 h 172"/>
                <a:gd name="T8" fmla="*/ 90 w 152"/>
                <a:gd name="T9" fmla="*/ 5 h 172"/>
                <a:gd name="T10" fmla="*/ 91 w 152"/>
                <a:gd name="T11" fmla="*/ 4 h 172"/>
                <a:gd name="T12" fmla="*/ 90 w 152"/>
                <a:gd name="T13" fmla="*/ 4 h 172"/>
                <a:gd name="T14" fmla="*/ 89 w 152"/>
                <a:gd name="T15" fmla="*/ 5 h 172"/>
                <a:gd name="T16" fmla="*/ 89 w 152"/>
                <a:gd name="T17" fmla="*/ 4 h 172"/>
                <a:gd name="T18" fmla="*/ 89 w 152"/>
                <a:gd name="T19" fmla="*/ 5 h 172"/>
                <a:gd name="T20" fmla="*/ 89 w 152"/>
                <a:gd name="T21" fmla="*/ 4 h 172"/>
                <a:gd name="T22" fmla="*/ 89 w 152"/>
                <a:gd name="T23" fmla="*/ 3 h 172"/>
                <a:gd name="T24" fmla="*/ 88 w 152"/>
                <a:gd name="T25" fmla="*/ 3 h 172"/>
                <a:gd name="T26" fmla="*/ 81 w 152"/>
                <a:gd name="T27" fmla="*/ 3 h 172"/>
                <a:gd name="T28" fmla="*/ 78 w 152"/>
                <a:gd name="T29" fmla="*/ 3 h 172"/>
                <a:gd name="T30" fmla="*/ 58 w 152"/>
                <a:gd name="T31" fmla="*/ 5 h 172"/>
                <a:gd name="T32" fmla="*/ 34 w 152"/>
                <a:gd name="T33" fmla="*/ 17 h 172"/>
                <a:gd name="T34" fmla="*/ 22 w 152"/>
                <a:gd name="T35" fmla="*/ 30 h 172"/>
                <a:gd name="T36" fmla="*/ 12 w 152"/>
                <a:gd name="T37" fmla="*/ 48 h 172"/>
                <a:gd name="T38" fmla="*/ 43 w 152"/>
                <a:gd name="T39" fmla="*/ 146 h 172"/>
                <a:gd name="T40" fmla="*/ 97 w 152"/>
                <a:gd name="T41" fmla="*/ 164 h 172"/>
                <a:gd name="T42" fmla="*/ 131 w 152"/>
                <a:gd name="T43" fmla="*/ 123 h 172"/>
                <a:gd name="T44" fmla="*/ 147 w 152"/>
                <a:gd name="T45" fmla="*/ 55 h 172"/>
                <a:gd name="T46" fmla="*/ 142 w 152"/>
                <a:gd name="T47" fmla="*/ 53 h 172"/>
                <a:gd name="T48" fmla="*/ 141 w 152"/>
                <a:gd name="T49" fmla="*/ 51 h 172"/>
                <a:gd name="T50" fmla="*/ 140 w 152"/>
                <a:gd name="T51" fmla="*/ 50 h 172"/>
                <a:gd name="T52" fmla="*/ 89 w 152"/>
                <a:gd name="T53" fmla="*/ 5 h 172"/>
                <a:gd name="T54" fmla="*/ 89 w 152"/>
                <a:gd name="T55" fmla="*/ 6 h 172"/>
                <a:gd name="T56" fmla="*/ 9 w 152"/>
                <a:gd name="T57" fmla="*/ 66 h 172"/>
                <a:gd name="T58" fmla="*/ 144 w 152"/>
                <a:gd name="T59" fmla="*/ 85 h 172"/>
                <a:gd name="T60" fmla="*/ 119 w 152"/>
                <a:gd name="T61" fmla="*/ 135 h 172"/>
                <a:gd name="T62" fmla="*/ 112 w 152"/>
                <a:gd name="T63" fmla="*/ 145 h 172"/>
                <a:gd name="T64" fmla="*/ 65 w 152"/>
                <a:gd name="T65" fmla="*/ 158 h 172"/>
                <a:gd name="T66" fmla="*/ 24 w 152"/>
                <a:gd name="T67" fmla="*/ 103 h 172"/>
                <a:gd name="T68" fmla="*/ 13 w 152"/>
                <a:gd name="T69" fmla="*/ 68 h 172"/>
                <a:gd name="T70" fmla="*/ 15 w 152"/>
                <a:gd name="T71" fmla="*/ 59 h 172"/>
                <a:gd name="T72" fmla="*/ 71 w 152"/>
                <a:gd name="T73" fmla="*/ 7 h 172"/>
                <a:gd name="T74" fmla="*/ 88 w 152"/>
                <a:gd name="T75" fmla="*/ 7 h 172"/>
                <a:gd name="T76" fmla="*/ 92 w 152"/>
                <a:gd name="T77" fmla="*/ 9 h 172"/>
                <a:gd name="T78" fmla="*/ 117 w 152"/>
                <a:gd name="T79" fmla="*/ 19 h 172"/>
                <a:gd name="T80" fmla="*/ 117 w 152"/>
                <a:gd name="T81" fmla="*/ 20 h 172"/>
                <a:gd name="T82" fmla="*/ 131 w 152"/>
                <a:gd name="T83" fmla="*/ 35 h 172"/>
                <a:gd name="T84" fmla="*/ 140 w 152"/>
                <a:gd name="T85" fmla="*/ 53 h 172"/>
                <a:gd name="T86" fmla="*/ 144 w 152"/>
                <a:gd name="T87" fmla="*/ 66 h 172"/>
                <a:gd name="T88" fmla="*/ 16 w 152"/>
                <a:gd name="T89" fmla="*/ 58 h 172"/>
                <a:gd name="T90" fmla="*/ 16 w 152"/>
                <a:gd name="T9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172">
                  <a:moveTo>
                    <a:pt x="150" y="59"/>
                  </a:moveTo>
                  <a:cubicBezTo>
                    <a:pt x="149" y="58"/>
                    <a:pt x="144" y="47"/>
                    <a:pt x="146" y="49"/>
                  </a:cubicBezTo>
                  <a:cubicBezTo>
                    <a:pt x="145" y="47"/>
                    <a:pt x="140" y="38"/>
                    <a:pt x="140" y="38"/>
                  </a:cubicBezTo>
                  <a:cubicBezTo>
                    <a:pt x="137" y="37"/>
                    <a:pt x="134" y="28"/>
                    <a:pt x="131" y="26"/>
                  </a:cubicBezTo>
                  <a:cubicBezTo>
                    <a:pt x="127" y="22"/>
                    <a:pt x="122" y="20"/>
                    <a:pt x="119" y="16"/>
                  </a:cubicBezTo>
                  <a:cubicBezTo>
                    <a:pt x="120" y="17"/>
                    <a:pt x="121" y="17"/>
                    <a:pt x="121" y="17"/>
                  </a:cubicBezTo>
                  <a:cubicBezTo>
                    <a:pt x="120" y="16"/>
                    <a:pt x="119" y="16"/>
                    <a:pt x="117" y="15"/>
                  </a:cubicBezTo>
                  <a:cubicBezTo>
                    <a:pt x="122" y="19"/>
                    <a:pt x="104" y="9"/>
                    <a:pt x="104" y="9"/>
                  </a:cubicBezTo>
                  <a:cubicBezTo>
                    <a:pt x="102" y="8"/>
                    <a:pt x="94" y="8"/>
                    <a:pt x="98" y="6"/>
                  </a:cubicBezTo>
                  <a:cubicBezTo>
                    <a:pt x="97" y="6"/>
                    <a:pt x="94" y="5"/>
                    <a:pt x="90" y="5"/>
                  </a:cubicBezTo>
                  <a:cubicBezTo>
                    <a:pt x="90" y="5"/>
                    <a:pt x="90" y="5"/>
                    <a:pt x="90" y="5"/>
                  </a:cubicBezTo>
                  <a:cubicBezTo>
                    <a:pt x="90" y="5"/>
                    <a:pt x="91" y="5"/>
                    <a:pt x="91" y="4"/>
                  </a:cubicBezTo>
                  <a:cubicBezTo>
                    <a:pt x="91" y="4"/>
                    <a:pt x="90" y="5"/>
                    <a:pt x="90" y="5"/>
                  </a:cubicBezTo>
                  <a:cubicBezTo>
                    <a:pt x="90" y="4"/>
                    <a:pt x="90" y="4"/>
                    <a:pt x="90" y="4"/>
                  </a:cubicBezTo>
                  <a:cubicBezTo>
                    <a:pt x="90" y="4"/>
                    <a:pt x="89" y="3"/>
                    <a:pt x="89" y="3"/>
                  </a:cubicBezTo>
                  <a:cubicBezTo>
                    <a:pt x="89" y="4"/>
                    <a:pt x="89" y="4"/>
                    <a:pt x="89" y="5"/>
                  </a:cubicBezTo>
                  <a:cubicBezTo>
                    <a:pt x="89" y="5"/>
                    <a:pt x="89" y="5"/>
                    <a:pt x="89" y="5"/>
                  </a:cubicBezTo>
                  <a:cubicBezTo>
                    <a:pt x="89" y="4"/>
                    <a:pt x="89" y="4"/>
                    <a:pt x="89" y="4"/>
                  </a:cubicBezTo>
                  <a:cubicBezTo>
                    <a:pt x="89" y="4"/>
                    <a:pt x="89" y="4"/>
                    <a:pt x="89" y="5"/>
                  </a:cubicBezTo>
                  <a:cubicBezTo>
                    <a:pt x="89" y="5"/>
                    <a:pt x="89" y="5"/>
                    <a:pt x="89" y="5"/>
                  </a:cubicBezTo>
                  <a:cubicBezTo>
                    <a:pt x="89" y="5"/>
                    <a:pt x="89" y="4"/>
                    <a:pt x="89" y="4"/>
                  </a:cubicBezTo>
                  <a:cubicBezTo>
                    <a:pt x="89" y="4"/>
                    <a:pt x="89" y="4"/>
                    <a:pt x="89" y="4"/>
                  </a:cubicBezTo>
                  <a:cubicBezTo>
                    <a:pt x="89" y="4"/>
                    <a:pt x="89" y="3"/>
                    <a:pt x="89" y="3"/>
                  </a:cubicBezTo>
                  <a:cubicBezTo>
                    <a:pt x="89" y="3"/>
                    <a:pt x="89" y="3"/>
                    <a:pt x="89" y="3"/>
                  </a:cubicBezTo>
                  <a:cubicBezTo>
                    <a:pt x="89" y="3"/>
                    <a:pt x="89" y="3"/>
                    <a:pt x="89" y="3"/>
                  </a:cubicBezTo>
                  <a:cubicBezTo>
                    <a:pt x="89" y="2"/>
                    <a:pt x="88" y="2"/>
                    <a:pt x="88" y="3"/>
                  </a:cubicBezTo>
                  <a:cubicBezTo>
                    <a:pt x="86" y="2"/>
                    <a:pt x="84" y="3"/>
                    <a:pt x="83" y="3"/>
                  </a:cubicBezTo>
                  <a:cubicBezTo>
                    <a:pt x="82" y="3"/>
                    <a:pt x="81" y="3"/>
                    <a:pt x="81" y="3"/>
                  </a:cubicBezTo>
                  <a:cubicBezTo>
                    <a:pt x="80" y="3"/>
                    <a:pt x="79" y="3"/>
                    <a:pt x="78" y="3"/>
                  </a:cubicBezTo>
                  <a:cubicBezTo>
                    <a:pt x="78" y="3"/>
                    <a:pt x="78" y="3"/>
                    <a:pt x="78" y="3"/>
                  </a:cubicBezTo>
                  <a:cubicBezTo>
                    <a:pt x="77" y="1"/>
                    <a:pt x="74" y="0"/>
                    <a:pt x="75" y="1"/>
                  </a:cubicBezTo>
                  <a:cubicBezTo>
                    <a:pt x="72" y="0"/>
                    <a:pt x="63" y="4"/>
                    <a:pt x="58" y="5"/>
                  </a:cubicBezTo>
                  <a:cubicBezTo>
                    <a:pt x="54" y="5"/>
                    <a:pt x="40" y="13"/>
                    <a:pt x="41" y="12"/>
                  </a:cubicBezTo>
                  <a:cubicBezTo>
                    <a:pt x="43" y="14"/>
                    <a:pt x="32" y="19"/>
                    <a:pt x="34" y="17"/>
                  </a:cubicBezTo>
                  <a:cubicBezTo>
                    <a:pt x="26" y="23"/>
                    <a:pt x="26" y="30"/>
                    <a:pt x="21" y="35"/>
                  </a:cubicBezTo>
                  <a:cubicBezTo>
                    <a:pt x="20" y="34"/>
                    <a:pt x="23" y="30"/>
                    <a:pt x="22" y="30"/>
                  </a:cubicBezTo>
                  <a:cubicBezTo>
                    <a:pt x="21" y="33"/>
                    <a:pt x="15" y="47"/>
                    <a:pt x="13" y="45"/>
                  </a:cubicBezTo>
                  <a:cubicBezTo>
                    <a:pt x="12" y="57"/>
                    <a:pt x="12" y="49"/>
                    <a:pt x="12" y="48"/>
                  </a:cubicBezTo>
                  <a:cubicBezTo>
                    <a:pt x="0" y="61"/>
                    <a:pt x="9" y="91"/>
                    <a:pt x="17" y="105"/>
                  </a:cubicBezTo>
                  <a:cubicBezTo>
                    <a:pt x="24" y="118"/>
                    <a:pt x="34" y="137"/>
                    <a:pt x="43" y="146"/>
                  </a:cubicBezTo>
                  <a:cubicBezTo>
                    <a:pt x="42" y="147"/>
                    <a:pt x="42" y="147"/>
                    <a:pt x="43" y="147"/>
                  </a:cubicBezTo>
                  <a:cubicBezTo>
                    <a:pt x="47" y="167"/>
                    <a:pt x="80" y="172"/>
                    <a:pt x="97" y="164"/>
                  </a:cubicBezTo>
                  <a:cubicBezTo>
                    <a:pt x="105" y="159"/>
                    <a:pt x="116" y="152"/>
                    <a:pt x="120" y="143"/>
                  </a:cubicBezTo>
                  <a:cubicBezTo>
                    <a:pt x="122" y="140"/>
                    <a:pt x="131" y="121"/>
                    <a:pt x="131" y="123"/>
                  </a:cubicBezTo>
                  <a:cubicBezTo>
                    <a:pt x="135" y="112"/>
                    <a:pt x="144" y="105"/>
                    <a:pt x="146" y="93"/>
                  </a:cubicBezTo>
                  <a:cubicBezTo>
                    <a:pt x="148" y="80"/>
                    <a:pt x="152" y="68"/>
                    <a:pt x="147" y="55"/>
                  </a:cubicBezTo>
                  <a:cubicBezTo>
                    <a:pt x="149" y="54"/>
                    <a:pt x="148" y="59"/>
                    <a:pt x="150" y="59"/>
                  </a:cubicBezTo>
                  <a:close/>
                  <a:moveTo>
                    <a:pt x="142" y="53"/>
                  </a:moveTo>
                  <a:cubicBezTo>
                    <a:pt x="143" y="55"/>
                    <a:pt x="144" y="56"/>
                    <a:pt x="142" y="53"/>
                  </a:cubicBezTo>
                  <a:close/>
                  <a:moveTo>
                    <a:pt x="141" y="51"/>
                  </a:moveTo>
                  <a:cubicBezTo>
                    <a:pt x="141" y="51"/>
                    <a:pt x="141" y="52"/>
                    <a:pt x="141" y="52"/>
                  </a:cubicBezTo>
                  <a:cubicBezTo>
                    <a:pt x="141" y="52"/>
                    <a:pt x="141" y="51"/>
                    <a:pt x="140" y="50"/>
                  </a:cubicBezTo>
                  <a:cubicBezTo>
                    <a:pt x="141" y="51"/>
                    <a:pt x="141" y="51"/>
                    <a:pt x="141" y="51"/>
                  </a:cubicBezTo>
                  <a:close/>
                  <a:moveTo>
                    <a:pt x="89" y="5"/>
                  </a:moveTo>
                  <a:cubicBezTo>
                    <a:pt x="89" y="5"/>
                    <a:pt x="89" y="5"/>
                    <a:pt x="89" y="5"/>
                  </a:cubicBezTo>
                  <a:cubicBezTo>
                    <a:pt x="89" y="5"/>
                    <a:pt x="89" y="6"/>
                    <a:pt x="89" y="6"/>
                  </a:cubicBezTo>
                  <a:cubicBezTo>
                    <a:pt x="89" y="6"/>
                    <a:pt x="89" y="5"/>
                    <a:pt x="89" y="5"/>
                  </a:cubicBezTo>
                  <a:close/>
                  <a:moveTo>
                    <a:pt x="9" y="66"/>
                  </a:moveTo>
                  <a:cubicBezTo>
                    <a:pt x="10" y="64"/>
                    <a:pt x="10" y="63"/>
                    <a:pt x="9" y="66"/>
                  </a:cubicBezTo>
                  <a:close/>
                  <a:moveTo>
                    <a:pt x="144" y="85"/>
                  </a:moveTo>
                  <a:cubicBezTo>
                    <a:pt x="142" y="99"/>
                    <a:pt x="129" y="108"/>
                    <a:pt x="128" y="118"/>
                  </a:cubicBezTo>
                  <a:cubicBezTo>
                    <a:pt x="128" y="117"/>
                    <a:pt x="120" y="132"/>
                    <a:pt x="119" y="135"/>
                  </a:cubicBezTo>
                  <a:cubicBezTo>
                    <a:pt x="121" y="123"/>
                    <a:pt x="116" y="135"/>
                    <a:pt x="119" y="133"/>
                  </a:cubicBezTo>
                  <a:cubicBezTo>
                    <a:pt x="119" y="137"/>
                    <a:pt x="115" y="142"/>
                    <a:pt x="112" y="145"/>
                  </a:cubicBezTo>
                  <a:cubicBezTo>
                    <a:pt x="106" y="153"/>
                    <a:pt x="100" y="154"/>
                    <a:pt x="96" y="157"/>
                  </a:cubicBezTo>
                  <a:cubicBezTo>
                    <a:pt x="91" y="161"/>
                    <a:pt x="75" y="161"/>
                    <a:pt x="65" y="158"/>
                  </a:cubicBezTo>
                  <a:cubicBezTo>
                    <a:pt x="49" y="154"/>
                    <a:pt x="50" y="141"/>
                    <a:pt x="41" y="132"/>
                  </a:cubicBezTo>
                  <a:cubicBezTo>
                    <a:pt x="44" y="127"/>
                    <a:pt x="27" y="108"/>
                    <a:pt x="24" y="103"/>
                  </a:cubicBezTo>
                  <a:cubicBezTo>
                    <a:pt x="18" y="94"/>
                    <a:pt x="7" y="74"/>
                    <a:pt x="14" y="64"/>
                  </a:cubicBezTo>
                  <a:cubicBezTo>
                    <a:pt x="14" y="65"/>
                    <a:pt x="13" y="67"/>
                    <a:pt x="13" y="68"/>
                  </a:cubicBezTo>
                  <a:cubicBezTo>
                    <a:pt x="14" y="67"/>
                    <a:pt x="18" y="59"/>
                    <a:pt x="16" y="56"/>
                  </a:cubicBezTo>
                  <a:cubicBezTo>
                    <a:pt x="15" y="57"/>
                    <a:pt x="15" y="58"/>
                    <a:pt x="15" y="59"/>
                  </a:cubicBezTo>
                  <a:cubicBezTo>
                    <a:pt x="10" y="41"/>
                    <a:pt x="39" y="23"/>
                    <a:pt x="49" y="15"/>
                  </a:cubicBezTo>
                  <a:cubicBezTo>
                    <a:pt x="56" y="10"/>
                    <a:pt x="63" y="9"/>
                    <a:pt x="71" y="7"/>
                  </a:cubicBezTo>
                  <a:cubicBezTo>
                    <a:pt x="75" y="7"/>
                    <a:pt x="81" y="7"/>
                    <a:pt x="85" y="6"/>
                  </a:cubicBezTo>
                  <a:cubicBezTo>
                    <a:pt x="86" y="7"/>
                    <a:pt x="87" y="7"/>
                    <a:pt x="88" y="7"/>
                  </a:cubicBezTo>
                  <a:cubicBezTo>
                    <a:pt x="88" y="8"/>
                    <a:pt x="88" y="7"/>
                    <a:pt x="88" y="7"/>
                  </a:cubicBezTo>
                  <a:cubicBezTo>
                    <a:pt x="89" y="8"/>
                    <a:pt x="91" y="8"/>
                    <a:pt x="92" y="9"/>
                  </a:cubicBezTo>
                  <a:cubicBezTo>
                    <a:pt x="90" y="10"/>
                    <a:pt x="104" y="11"/>
                    <a:pt x="107" y="15"/>
                  </a:cubicBezTo>
                  <a:cubicBezTo>
                    <a:pt x="105" y="11"/>
                    <a:pt x="116" y="19"/>
                    <a:pt x="117" y="19"/>
                  </a:cubicBezTo>
                  <a:cubicBezTo>
                    <a:pt x="117" y="19"/>
                    <a:pt x="116" y="19"/>
                    <a:pt x="115" y="19"/>
                  </a:cubicBezTo>
                  <a:cubicBezTo>
                    <a:pt x="115" y="19"/>
                    <a:pt x="119" y="22"/>
                    <a:pt x="117" y="20"/>
                  </a:cubicBezTo>
                  <a:cubicBezTo>
                    <a:pt x="118" y="21"/>
                    <a:pt x="129" y="31"/>
                    <a:pt x="132" y="34"/>
                  </a:cubicBezTo>
                  <a:cubicBezTo>
                    <a:pt x="132" y="35"/>
                    <a:pt x="132" y="35"/>
                    <a:pt x="131" y="35"/>
                  </a:cubicBezTo>
                  <a:cubicBezTo>
                    <a:pt x="133" y="37"/>
                    <a:pt x="137" y="41"/>
                    <a:pt x="138" y="43"/>
                  </a:cubicBezTo>
                  <a:cubicBezTo>
                    <a:pt x="139" y="43"/>
                    <a:pt x="139" y="51"/>
                    <a:pt x="140" y="53"/>
                  </a:cubicBezTo>
                  <a:cubicBezTo>
                    <a:pt x="141" y="52"/>
                    <a:pt x="141" y="52"/>
                    <a:pt x="141" y="53"/>
                  </a:cubicBezTo>
                  <a:cubicBezTo>
                    <a:pt x="142" y="57"/>
                    <a:pt x="144" y="62"/>
                    <a:pt x="144" y="66"/>
                  </a:cubicBezTo>
                  <a:cubicBezTo>
                    <a:pt x="146" y="76"/>
                    <a:pt x="144" y="75"/>
                    <a:pt x="144" y="85"/>
                  </a:cubicBezTo>
                  <a:close/>
                  <a:moveTo>
                    <a:pt x="16" y="58"/>
                  </a:moveTo>
                  <a:cubicBezTo>
                    <a:pt x="16" y="59"/>
                    <a:pt x="16" y="59"/>
                    <a:pt x="16" y="59"/>
                  </a:cubicBezTo>
                  <a:cubicBezTo>
                    <a:pt x="16" y="59"/>
                    <a:pt x="16" y="57"/>
                    <a:pt x="16" y="5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5" name="Freeform 8999"/>
            <p:cNvSpPr>
              <a:spLocks/>
            </p:cNvSpPr>
            <p:nvPr/>
          </p:nvSpPr>
          <p:spPr bwMode="auto">
            <a:xfrm>
              <a:off x="303212" y="714375"/>
              <a:ext cx="65088" cy="41275"/>
            </a:xfrm>
            <a:custGeom>
              <a:avLst/>
              <a:gdLst>
                <a:gd name="T0" fmla="*/ 16 w 17"/>
                <a:gd name="T1" fmla="*/ 1 h 11"/>
                <a:gd name="T2" fmla="*/ 1 w 17"/>
                <a:gd name="T3" fmla="*/ 10 h 11"/>
                <a:gd name="T4" fmla="*/ 2 w 17"/>
                <a:gd name="T5" fmla="*/ 10 h 11"/>
                <a:gd name="T6" fmla="*/ 16 w 17"/>
                <a:gd name="T7" fmla="*/ 1 h 11"/>
                <a:gd name="T8" fmla="*/ 16 w 17"/>
                <a:gd name="T9" fmla="*/ 1 h 11"/>
              </a:gdLst>
              <a:ahLst/>
              <a:cxnLst>
                <a:cxn ang="0">
                  <a:pos x="T0" y="T1"/>
                </a:cxn>
                <a:cxn ang="0">
                  <a:pos x="T2" y="T3"/>
                </a:cxn>
                <a:cxn ang="0">
                  <a:pos x="T4" y="T5"/>
                </a:cxn>
                <a:cxn ang="0">
                  <a:pos x="T6" y="T7"/>
                </a:cxn>
                <a:cxn ang="0">
                  <a:pos x="T8" y="T9"/>
                </a:cxn>
              </a:cxnLst>
              <a:rect l="0" t="0" r="r" b="b"/>
              <a:pathLst>
                <a:path w="17" h="11">
                  <a:moveTo>
                    <a:pt x="16" y="1"/>
                  </a:moveTo>
                  <a:cubicBezTo>
                    <a:pt x="11" y="4"/>
                    <a:pt x="6" y="7"/>
                    <a:pt x="1" y="10"/>
                  </a:cubicBezTo>
                  <a:cubicBezTo>
                    <a:pt x="0" y="10"/>
                    <a:pt x="1" y="11"/>
                    <a:pt x="2" y="10"/>
                  </a:cubicBezTo>
                  <a:cubicBezTo>
                    <a:pt x="7" y="7"/>
                    <a:pt x="12" y="4"/>
                    <a:pt x="16" y="1"/>
                  </a:cubicBezTo>
                  <a:cubicBezTo>
                    <a:pt x="17" y="1"/>
                    <a:pt x="16" y="0"/>
                    <a:pt x="16"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6" name="Freeform 9000"/>
            <p:cNvSpPr>
              <a:spLocks/>
            </p:cNvSpPr>
            <p:nvPr/>
          </p:nvSpPr>
          <p:spPr bwMode="auto">
            <a:xfrm>
              <a:off x="258762" y="657225"/>
              <a:ext cx="142875" cy="79375"/>
            </a:xfrm>
            <a:custGeom>
              <a:avLst/>
              <a:gdLst>
                <a:gd name="T0" fmla="*/ 2 w 38"/>
                <a:gd name="T1" fmla="*/ 21 h 21"/>
                <a:gd name="T2" fmla="*/ 37 w 38"/>
                <a:gd name="T3" fmla="*/ 1 h 21"/>
                <a:gd name="T4" fmla="*/ 37 w 38"/>
                <a:gd name="T5" fmla="*/ 0 h 21"/>
                <a:gd name="T6" fmla="*/ 1 w 38"/>
                <a:gd name="T7" fmla="*/ 20 h 21"/>
                <a:gd name="T8" fmla="*/ 2 w 38"/>
                <a:gd name="T9" fmla="*/ 21 h 21"/>
              </a:gdLst>
              <a:ahLst/>
              <a:cxnLst>
                <a:cxn ang="0">
                  <a:pos x="T0" y="T1"/>
                </a:cxn>
                <a:cxn ang="0">
                  <a:pos x="T2" y="T3"/>
                </a:cxn>
                <a:cxn ang="0">
                  <a:pos x="T4" y="T5"/>
                </a:cxn>
                <a:cxn ang="0">
                  <a:pos x="T6" y="T7"/>
                </a:cxn>
                <a:cxn ang="0">
                  <a:pos x="T8" y="T9"/>
                </a:cxn>
              </a:cxnLst>
              <a:rect l="0" t="0" r="r" b="b"/>
              <a:pathLst>
                <a:path w="38" h="21">
                  <a:moveTo>
                    <a:pt x="2" y="21"/>
                  </a:moveTo>
                  <a:cubicBezTo>
                    <a:pt x="14" y="14"/>
                    <a:pt x="25" y="7"/>
                    <a:pt x="37" y="1"/>
                  </a:cubicBezTo>
                  <a:cubicBezTo>
                    <a:pt x="38" y="0"/>
                    <a:pt x="37" y="0"/>
                    <a:pt x="37" y="0"/>
                  </a:cubicBezTo>
                  <a:cubicBezTo>
                    <a:pt x="24" y="6"/>
                    <a:pt x="13" y="13"/>
                    <a:pt x="1" y="20"/>
                  </a:cubicBezTo>
                  <a:cubicBezTo>
                    <a:pt x="0" y="21"/>
                    <a:pt x="1" y="21"/>
                    <a:pt x="2" y="2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7" name="Freeform 9001"/>
            <p:cNvSpPr>
              <a:spLocks/>
            </p:cNvSpPr>
            <p:nvPr/>
          </p:nvSpPr>
          <p:spPr bwMode="auto">
            <a:xfrm>
              <a:off x="239712" y="650875"/>
              <a:ext cx="117475" cy="77788"/>
            </a:xfrm>
            <a:custGeom>
              <a:avLst/>
              <a:gdLst>
                <a:gd name="T0" fmla="*/ 30 w 31"/>
                <a:gd name="T1" fmla="*/ 0 h 21"/>
                <a:gd name="T2" fmla="*/ 1 w 31"/>
                <a:gd name="T3" fmla="*/ 20 h 21"/>
                <a:gd name="T4" fmla="*/ 2 w 31"/>
                <a:gd name="T5" fmla="*/ 20 h 21"/>
                <a:gd name="T6" fmla="*/ 31 w 31"/>
                <a:gd name="T7" fmla="*/ 1 h 21"/>
                <a:gd name="T8" fmla="*/ 30 w 31"/>
                <a:gd name="T9" fmla="*/ 0 h 21"/>
              </a:gdLst>
              <a:ahLst/>
              <a:cxnLst>
                <a:cxn ang="0">
                  <a:pos x="T0" y="T1"/>
                </a:cxn>
                <a:cxn ang="0">
                  <a:pos x="T2" y="T3"/>
                </a:cxn>
                <a:cxn ang="0">
                  <a:pos x="T4" y="T5"/>
                </a:cxn>
                <a:cxn ang="0">
                  <a:pos x="T6" y="T7"/>
                </a:cxn>
                <a:cxn ang="0">
                  <a:pos x="T8" y="T9"/>
                </a:cxn>
              </a:cxnLst>
              <a:rect l="0" t="0" r="r" b="b"/>
              <a:pathLst>
                <a:path w="31" h="21">
                  <a:moveTo>
                    <a:pt x="30" y="0"/>
                  </a:moveTo>
                  <a:cubicBezTo>
                    <a:pt x="20" y="7"/>
                    <a:pt x="11" y="13"/>
                    <a:pt x="1" y="20"/>
                  </a:cubicBezTo>
                  <a:cubicBezTo>
                    <a:pt x="0" y="21"/>
                    <a:pt x="2" y="21"/>
                    <a:pt x="2" y="20"/>
                  </a:cubicBezTo>
                  <a:cubicBezTo>
                    <a:pt x="11" y="14"/>
                    <a:pt x="21" y="7"/>
                    <a:pt x="31" y="1"/>
                  </a:cubicBezTo>
                  <a:cubicBezTo>
                    <a:pt x="31" y="0"/>
                    <a:pt x="30" y="0"/>
                    <a:pt x="30"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8" name="Freeform 9002"/>
            <p:cNvSpPr>
              <a:spLocks/>
            </p:cNvSpPr>
            <p:nvPr/>
          </p:nvSpPr>
          <p:spPr bwMode="auto">
            <a:xfrm>
              <a:off x="220662" y="657225"/>
              <a:ext cx="87313" cy="53975"/>
            </a:xfrm>
            <a:custGeom>
              <a:avLst/>
              <a:gdLst>
                <a:gd name="T0" fmla="*/ 2 w 23"/>
                <a:gd name="T1" fmla="*/ 13 h 14"/>
                <a:gd name="T2" fmla="*/ 22 w 23"/>
                <a:gd name="T3" fmla="*/ 0 h 14"/>
                <a:gd name="T4" fmla="*/ 21 w 23"/>
                <a:gd name="T5" fmla="*/ 0 h 14"/>
                <a:gd name="T6" fmla="*/ 1 w 23"/>
                <a:gd name="T7" fmla="*/ 13 h 14"/>
                <a:gd name="T8" fmla="*/ 2 w 23"/>
                <a:gd name="T9" fmla="*/ 13 h 14"/>
              </a:gdLst>
              <a:ahLst/>
              <a:cxnLst>
                <a:cxn ang="0">
                  <a:pos x="T0" y="T1"/>
                </a:cxn>
                <a:cxn ang="0">
                  <a:pos x="T2" y="T3"/>
                </a:cxn>
                <a:cxn ang="0">
                  <a:pos x="T4" y="T5"/>
                </a:cxn>
                <a:cxn ang="0">
                  <a:pos x="T6" y="T7"/>
                </a:cxn>
                <a:cxn ang="0">
                  <a:pos x="T8" y="T9"/>
                </a:cxn>
              </a:cxnLst>
              <a:rect l="0" t="0" r="r" b="b"/>
              <a:pathLst>
                <a:path w="23" h="14">
                  <a:moveTo>
                    <a:pt x="2" y="13"/>
                  </a:moveTo>
                  <a:cubicBezTo>
                    <a:pt x="9" y="9"/>
                    <a:pt x="15" y="5"/>
                    <a:pt x="22" y="0"/>
                  </a:cubicBezTo>
                  <a:cubicBezTo>
                    <a:pt x="23" y="0"/>
                    <a:pt x="22" y="0"/>
                    <a:pt x="21" y="0"/>
                  </a:cubicBezTo>
                  <a:cubicBezTo>
                    <a:pt x="15" y="4"/>
                    <a:pt x="8" y="8"/>
                    <a:pt x="1" y="13"/>
                  </a:cubicBezTo>
                  <a:cubicBezTo>
                    <a:pt x="0" y="13"/>
                    <a:pt x="1" y="14"/>
                    <a:pt x="2" y="1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59" name="Freeform 9003"/>
            <p:cNvSpPr>
              <a:spLocks/>
            </p:cNvSpPr>
            <p:nvPr/>
          </p:nvSpPr>
          <p:spPr bwMode="auto">
            <a:xfrm>
              <a:off x="214312" y="657225"/>
              <a:ext cx="63500" cy="41275"/>
            </a:xfrm>
            <a:custGeom>
              <a:avLst/>
              <a:gdLst>
                <a:gd name="T0" fmla="*/ 15 w 17"/>
                <a:gd name="T1" fmla="*/ 0 h 11"/>
                <a:gd name="T2" fmla="*/ 1 w 17"/>
                <a:gd name="T3" fmla="*/ 10 h 11"/>
                <a:gd name="T4" fmla="*/ 2 w 17"/>
                <a:gd name="T5" fmla="*/ 11 h 11"/>
                <a:gd name="T6" fmla="*/ 16 w 17"/>
                <a:gd name="T7" fmla="*/ 1 h 11"/>
                <a:gd name="T8" fmla="*/ 15 w 17"/>
                <a:gd name="T9" fmla="*/ 0 h 11"/>
              </a:gdLst>
              <a:ahLst/>
              <a:cxnLst>
                <a:cxn ang="0">
                  <a:pos x="T0" y="T1"/>
                </a:cxn>
                <a:cxn ang="0">
                  <a:pos x="T2" y="T3"/>
                </a:cxn>
                <a:cxn ang="0">
                  <a:pos x="T4" y="T5"/>
                </a:cxn>
                <a:cxn ang="0">
                  <a:pos x="T6" y="T7"/>
                </a:cxn>
                <a:cxn ang="0">
                  <a:pos x="T8" y="T9"/>
                </a:cxn>
              </a:cxnLst>
              <a:rect l="0" t="0" r="r" b="b"/>
              <a:pathLst>
                <a:path w="17" h="11">
                  <a:moveTo>
                    <a:pt x="15" y="0"/>
                  </a:moveTo>
                  <a:cubicBezTo>
                    <a:pt x="11" y="3"/>
                    <a:pt x="6" y="7"/>
                    <a:pt x="1" y="10"/>
                  </a:cubicBezTo>
                  <a:cubicBezTo>
                    <a:pt x="0" y="11"/>
                    <a:pt x="1" y="11"/>
                    <a:pt x="2" y="11"/>
                  </a:cubicBezTo>
                  <a:cubicBezTo>
                    <a:pt x="7" y="7"/>
                    <a:pt x="12" y="4"/>
                    <a:pt x="16" y="1"/>
                  </a:cubicBezTo>
                  <a:cubicBezTo>
                    <a:pt x="17" y="0"/>
                    <a:pt x="16" y="0"/>
                    <a:pt x="1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0" name="Freeform 9004"/>
            <p:cNvSpPr>
              <a:spLocks/>
            </p:cNvSpPr>
            <p:nvPr/>
          </p:nvSpPr>
          <p:spPr bwMode="auto">
            <a:xfrm>
              <a:off x="303212" y="555625"/>
              <a:ext cx="112713" cy="49213"/>
            </a:xfrm>
            <a:custGeom>
              <a:avLst/>
              <a:gdLst>
                <a:gd name="T0" fmla="*/ 2 w 30"/>
                <a:gd name="T1" fmla="*/ 13 h 13"/>
                <a:gd name="T2" fmla="*/ 22 w 30"/>
                <a:gd name="T3" fmla="*/ 3 h 13"/>
                <a:gd name="T4" fmla="*/ 25 w 30"/>
                <a:gd name="T5" fmla="*/ 2 h 13"/>
                <a:gd name="T6" fmla="*/ 24 w 30"/>
                <a:gd name="T7" fmla="*/ 4 h 13"/>
                <a:gd name="T8" fmla="*/ 16 w 30"/>
                <a:gd name="T9" fmla="*/ 10 h 13"/>
                <a:gd name="T10" fmla="*/ 17 w 30"/>
                <a:gd name="T11" fmla="*/ 11 h 13"/>
                <a:gd name="T12" fmla="*/ 29 w 30"/>
                <a:gd name="T13" fmla="*/ 1 h 13"/>
                <a:gd name="T14" fmla="*/ 29 w 30"/>
                <a:gd name="T15" fmla="*/ 0 h 13"/>
                <a:gd name="T16" fmla="*/ 1 w 30"/>
                <a:gd name="T17" fmla="*/ 12 h 13"/>
                <a:gd name="T18" fmla="*/ 2 w 30"/>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3">
                  <a:moveTo>
                    <a:pt x="2" y="13"/>
                  </a:moveTo>
                  <a:cubicBezTo>
                    <a:pt x="8" y="9"/>
                    <a:pt x="15" y="6"/>
                    <a:pt x="22" y="3"/>
                  </a:cubicBezTo>
                  <a:cubicBezTo>
                    <a:pt x="23" y="3"/>
                    <a:pt x="24" y="2"/>
                    <a:pt x="25" y="2"/>
                  </a:cubicBezTo>
                  <a:cubicBezTo>
                    <a:pt x="30" y="1"/>
                    <a:pt x="25" y="3"/>
                    <a:pt x="24" y="4"/>
                  </a:cubicBezTo>
                  <a:cubicBezTo>
                    <a:pt x="21" y="6"/>
                    <a:pt x="19" y="8"/>
                    <a:pt x="16" y="10"/>
                  </a:cubicBezTo>
                  <a:cubicBezTo>
                    <a:pt x="15" y="11"/>
                    <a:pt x="16" y="11"/>
                    <a:pt x="17" y="11"/>
                  </a:cubicBezTo>
                  <a:cubicBezTo>
                    <a:pt x="21" y="8"/>
                    <a:pt x="25" y="4"/>
                    <a:pt x="29" y="1"/>
                  </a:cubicBezTo>
                  <a:cubicBezTo>
                    <a:pt x="30" y="0"/>
                    <a:pt x="29" y="0"/>
                    <a:pt x="29" y="0"/>
                  </a:cubicBezTo>
                  <a:cubicBezTo>
                    <a:pt x="19" y="3"/>
                    <a:pt x="10" y="7"/>
                    <a:pt x="1" y="12"/>
                  </a:cubicBezTo>
                  <a:cubicBezTo>
                    <a:pt x="0" y="12"/>
                    <a:pt x="1" y="13"/>
                    <a:pt x="2" y="1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1" name="Freeform 9005"/>
            <p:cNvSpPr>
              <a:spLocks/>
            </p:cNvSpPr>
            <p:nvPr/>
          </p:nvSpPr>
          <p:spPr bwMode="auto">
            <a:xfrm>
              <a:off x="192087" y="657225"/>
              <a:ext cx="36513" cy="23813"/>
            </a:xfrm>
            <a:custGeom>
              <a:avLst/>
              <a:gdLst>
                <a:gd name="T0" fmla="*/ 2 w 10"/>
                <a:gd name="T1" fmla="*/ 5 h 6"/>
                <a:gd name="T2" fmla="*/ 10 w 10"/>
                <a:gd name="T3" fmla="*/ 0 h 6"/>
                <a:gd name="T4" fmla="*/ 9 w 10"/>
                <a:gd name="T5" fmla="*/ 0 h 6"/>
                <a:gd name="T6" fmla="*/ 1 w 10"/>
                <a:gd name="T7" fmla="*/ 5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7" y="2"/>
                    <a:pt x="10" y="0"/>
                  </a:cubicBezTo>
                  <a:cubicBezTo>
                    <a:pt x="10" y="0"/>
                    <a:pt x="9" y="0"/>
                    <a:pt x="9" y="0"/>
                  </a:cubicBezTo>
                  <a:cubicBezTo>
                    <a:pt x="6" y="2"/>
                    <a:pt x="4" y="3"/>
                    <a:pt x="1" y="5"/>
                  </a:cubicBezTo>
                  <a:cubicBezTo>
                    <a:pt x="0" y="5"/>
                    <a:pt x="1" y="6"/>
                    <a:pt x="2" y="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2" name="Freeform 9006"/>
            <p:cNvSpPr>
              <a:spLocks/>
            </p:cNvSpPr>
            <p:nvPr/>
          </p:nvSpPr>
          <p:spPr bwMode="auto">
            <a:xfrm>
              <a:off x="225425" y="484188"/>
              <a:ext cx="239713" cy="125413"/>
            </a:xfrm>
            <a:custGeom>
              <a:avLst/>
              <a:gdLst>
                <a:gd name="T0" fmla="*/ 2 w 64"/>
                <a:gd name="T1" fmla="*/ 32 h 33"/>
                <a:gd name="T2" fmla="*/ 52 w 64"/>
                <a:gd name="T3" fmla="*/ 5 h 33"/>
                <a:gd name="T4" fmla="*/ 39 w 64"/>
                <a:gd name="T5" fmla="*/ 17 h 33"/>
                <a:gd name="T6" fmla="*/ 15 w 64"/>
                <a:gd name="T7" fmla="*/ 32 h 33"/>
                <a:gd name="T8" fmla="*/ 16 w 64"/>
                <a:gd name="T9" fmla="*/ 32 h 33"/>
                <a:gd name="T10" fmla="*/ 60 w 64"/>
                <a:gd name="T11" fmla="*/ 2 h 33"/>
                <a:gd name="T12" fmla="*/ 59 w 64"/>
                <a:gd name="T13" fmla="*/ 2 h 33"/>
                <a:gd name="T14" fmla="*/ 1 w 64"/>
                <a:gd name="T15" fmla="*/ 32 h 33"/>
                <a:gd name="T16" fmla="*/ 2 w 64"/>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3">
                  <a:moveTo>
                    <a:pt x="2" y="32"/>
                  </a:moveTo>
                  <a:cubicBezTo>
                    <a:pt x="18" y="22"/>
                    <a:pt x="34" y="12"/>
                    <a:pt x="52" y="5"/>
                  </a:cubicBezTo>
                  <a:cubicBezTo>
                    <a:pt x="64" y="0"/>
                    <a:pt x="42" y="15"/>
                    <a:pt x="39" y="17"/>
                  </a:cubicBezTo>
                  <a:cubicBezTo>
                    <a:pt x="31" y="22"/>
                    <a:pt x="23" y="27"/>
                    <a:pt x="15" y="32"/>
                  </a:cubicBezTo>
                  <a:cubicBezTo>
                    <a:pt x="14" y="33"/>
                    <a:pt x="16" y="32"/>
                    <a:pt x="16" y="32"/>
                  </a:cubicBezTo>
                  <a:cubicBezTo>
                    <a:pt x="31" y="23"/>
                    <a:pt x="46" y="13"/>
                    <a:pt x="60" y="2"/>
                  </a:cubicBezTo>
                  <a:cubicBezTo>
                    <a:pt x="61" y="1"/>
                    <a:pt x="59" y="2"/>
                    <a:pt x="59" y="2"/>
                  </a:cubicBezTo>
                  <a:cubicBezTo>
                    <a:pt x="38" y="9"/>
                    <a:pt x="19" y="20"/>
                    <a:pt x="1" y="32"/>
                  </a:cubicBezTo>
                  <a:cubicBezTo>
                    <a:pt x="0" y="33"/>
                    <a:pt x="1" y="33"/>
                    <a:pt x="2" y="32"/>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3" name="Freeform 9007"/>
            <p:cNvSpPr>
              <a:spLocks/>
            </p:cNvSpPr>
            <p:nvPr/>
          </p:nvSpPr>
          <p:spPr bwMode="auto">
            <a:xfrm>
              <a:off x="220662" y="417513"/>
              <a:ext cx="293688" cy="192088"/>
            </a:xfrm>
            <a:custGeom>
              <a:avLst/>
              <a:gdLst>
                <a:gd name="T0" fmla="*/ 76 w 78"/>
                <a:gd name="T1" fmla="*/ 0 h 51"/>
                <a:gd name="T2" fmla="*/ 1 w 78"/>
                <a:gd name="T3" fmla="*/ 50 h 51"/>
                <a:gd name="T4" fmla="*/ 2 w 78"/>
                <a:gd name="T5" fmla="*/ 51 h 51"/>
                <a:gd name="T6" fmla="*/ 77 w 78"/>
                <a:gd name="T7" fmla="*/ 1 h 51"/>
                <a:gd name="T8" fmla="*/ 76 w 78"/>
                <a:gd name="T9" fmla="*/ 0 h 51"/>
              </a:gdLst>
              <a:ahLst/>
              <a:cxnLst>
                <a:cxn ang="0">
                  <a:pos x="T0" y="T1"/>
                </a:cxn>
                <a:cxn ang="0">
                  <a:pos x="T2" y="T3"/>
                </a:cxn>
                <a:cxn ang="0">
                  <a:pos x="T4" y="T5"/>
                </a:cxn>
                <a:cxn ang="0">
                  <a:pos x="T6" y="T7"/>
                </a:cxn>
                <a:cxn ang="0">
                  <a:pos x="T8" y="T9"/>
                </a:cxn>
              </a:cxnLst>
              <a:rect l="0" t="0" r="r" b="b"/>
              <a:pathLst>
                <a:path w="78" h="51">
                  <a:moveTo>
                    <a:pt x="76" y="0"/>
                  </a:moveTo>
                  <a:cubicBezTo>
                    <a:pt x="51" y="17"/>
                    <a:pt x="26" y="34"/>
                    <a:pt x="1" y="50"/>
                  </a:cubicBezTo>
                  <a:cubicBezTo>
                    <a:pt x="0" y="51"/>
                    <a:pt x="1" y="51"/>
                    <a:pt x="2" y="51"/>
                  </a:cubicBezTo>
                  <a:cubicBezTo>
                    <a:pt x="27" y="34"/>
                    <a:pt x="52" y="18"/>
                    <a:pt x="77" y="1"/>
                  </a:cubicBezTo>
                  <a:cubicBezTo>
                    <a:pt x="78" y="0"/>
                    <a:pt x="77" y="0"/>
                    <a:pt x="7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4" name="Freeform 9008"/>
            <p:cNvSpPr>
              <a:spLocks/>
            </p:cNvSpPr>
            <p:nvPr/>
          </p:nvSpPr>
          <p:spPr bwMode="auto">
            <a:xfrm>
              <a:off x="195262" y="398463"/>
              <a:ext cx="327025" cy="184150"/>
            </a:xfrm>
            <a:custGeom>
              <a:avLst/>
              <a:gdLst>
                <a:gd name="T0" fmla="*/ 2 w 87"/>
                <a:gd name="T1" fmla="*/ 49 h 49"/>
                <a:gd name="T2" fmla="*/ 86 w 87"/>
                <a:gd name="T3" fmla="*/ 0 h 49"/>
                <a:gd name="T4" fmla="*/ 86 w 87"/>
                <a:gd name="T5" fmla="*/ 0 h 49"/>
                <a:gd name="T6" fmla="*/ 1 w 87"/>
                <a:gd name="T7" fmla="*/ 49 h 49"/>
                <a:gd name="T8" fmla="*/ 2 w 87"/>
                <a:gd name="T9" fmla="*/ 49 h 49"/>
              </a:gdLst>
              <a:ahLst/>
              <a:cxnLst>
                <a:cxn ang="0">
                  <a:pos x="T0" y="T1"/>
                </a:cxn>
                <a:cxn ang="0">
                  <a:pos x="T2" y="T3"/>
                </a:cxn>
                <a:cxn ang="0">
                  <a:pos x="T4" y="T5"/>
                </a:cxn>
                <a:cxn ang="0">
                  <a:pos x="T6" y="T7"/>
                </a:cxn>
                <a:cxn ang="0">
                  <a:pos x="T8" y="T9"/>
                </a:cxn>
              </a:cxnLst>
              <a:rect l="0" t="0" r="r" b="b"/>
              <a:pathLst>
                <a:path w="87" h="49">
                  <a:moveTo>
                    <a:pt x="2" y="49"/>
                  </a:moveTo>
                  <a:cubicBezTo>
                    <a:pt x="30" y="33"/>
                    <a:pt x="56" y="14"/>
                    <a:pt x="86" y="0"/>
                  </a:cubicBezTo>
                  <a:cubicBezTo>
                    <a:pt x="87" y="0"/>
                    <a:pt x="86" y="0"/>
                    <a:pt x="86" y="0"/>
                  </a:cubicBezTo>
                  <a:cubicBezTo>
                    <a:pt x="56" y="13"/>
                    <a:pt x="29" y="33"/>
                    <a:pt x="1" y="49"/>
                  </a:cubicBezTo>
                  <a:cubicBezTo>
                    <a:pt x="0" y="49"/>
                    <a:pt x="1" y="49"/>
                    <a:pt x="2" y="4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5" name="Freeform 9009"/>
            <p:cNvSpPr>
              <a:spLocks/>
            </p:cNvSpPr>
            <p:nvPr/>
          </p:nvSpPr>
          <p:spPr bwMode="auto">
            <a:xfrm>
              <a:off x="184150" y="330200"/>
              <a:ext cx="360363" cy="233363"/>
            </a:xfrm>
            <a:custGeom>
              <a:avLst/>
              <a:gdLst>
                <a:gd name="T0" fmla="*/ 94 w 96"/>
                <a:gd name="T1" fmla="*/ 0 h 62"/>
                <a:gd name="T2" fmla="*/ 1 w 96"/>
                <a:gd name="T3" fmla="*/ 61 h 62"/>
                <a:gd name="T4" fmla="*/ 2 w 96"/>
                <a:gd name="T5" fmla="*/ 61 h 62"/>
                <a:gd name="T6" fmla="*/ 95 w 96"/>
                <a:gd name="T7" fmla="*/ 0 h 62"/>
                <a:gd name="T8" fmla="*/ 94 w 96"/>
                <a:gd name="T9" fmla="*/ 0 h 62"/>
              </a:gdLst>
              <a:ahLst/>
              <a:cxnLst>
                <a:cxn ang="0">
                  <a:pos x="T0" y="T1"/>
                </a:cxn>
                <a:cxn ang="0">
                  <a:pos x="T2" y="T3"/>
                </a:cxn>
                <a:cxn ang="0">
                  <a:pos x="T4" y="T5"/>
                </a:cxn>
                <a:cxn ang="0">
                  <a:pos x="T6" y="T7"/>
                </a:cxn>
                <a:cxn ang="0">
                  <a:pos x="T8" y="T9"/>
                </a:cxn>
              </a:cxnLst>
              <a:rect l="0" t="0" r="r" b="b"/>
              <a:pathLst>
                <a:path w="96" h="62">
                  <a:moveTo>
                    <a:pt x="94" y="0"/>
                  </a:moveTo>
                  <a:cubicBezTo>
                    <a:pt x="64" y="22"/>
                    <a:pt x="32" y="41"/>
                    <a:pt x="1" y="61"/>
                  </a:cubicBezTo>
                  <a:cubicBezTo>
                    <a:pt x="0" y="62"/>
                    <a:pt x="2" y="62"/>
                    <a:pt x="2" y="61"/>
                  </a:cubicBezTo>
                  <a:cubicBezTo>
                    <a:pt x="33" y="41"/>
                    <a:pt x="65" y="22"/>
                    <a:pt x="95" y="0"/>
                  </a:cubicBezTo>
                  <a:cubicBezTo>
                    <a:pt x="96" y="0"/>
                    <a:pt x="94" y="0"/>
                    <a:pt x="9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6" name="Freeform 9010"/>
            <p:cNvSpPr>
              <a:spLocks/>
            </p:cNvSpPr>
            <p:nvPr/>
          </p:nvSpPr>
          <p:spPr bwMode="auto">
            <a:xfrm>
              <a:off x="168275" y="327025"/>
              <a:ext cx="371475" cy="203200"/>
            </a:xfrm>
            <a:custGeom>
              <a:avLst/>
              <a:gdLst>
                <a:gd name="T0" fmla="*/ 2 w 99"/>
                <a:gd name="T1" fmla="*/ 53 h 54"/>
                <a:gd name="T2" fmla="*/ 98 w 99"/>
                <a:gd name="T3" fmla="*/ 0 h 54"/>
                <a:gd name="T4" fmla="*/ 98 w 99"/>
                <a:gd name="T5" fmla="*/ 0 h 54"/>
                <a:gd name="T6" fmla="*/ 1 w 99"/>
                <a:gd name="T7" fmla="*/ 53 h 54"/>
                <a:gd name="T8" fmla="*/ 2 w 99"/>
                <a:gd name="T9" fmla="*/ 53 h 54"/>
              </a:gdLst>
              <a:ahLst/>
              <a:cxnLst>
                <a:cxn ang="0">
                  <a:pos x="T0" y="T1"/>
                </a:cxn>
                <a:cxn ang="0">
                  <a:pos x="T2" y="T3"/>
                </a:cxn>
                <a:cxn ang="0">
                  <a:pos x="T4" y="T5"/>
                </a:cxn>
                <a:cxn ang="0">
                  <a:pos x="T6" y="T7"/>
                </a:cxn>
                <a:cxn ang="0">
                  <a:pos x="T8" y="T9"/>
                </a:cxn>
              </a:cxnLst>
              <a:rect l="0" t="0" r="r" b="b"/>
              <a:pathLst>
                <a:path w="99" h="54">
                  <a:moveTo>
                    <a:pt x="2" y="53"/>
                  </a:moveTo>
                  <a:cubicBezTo>
                    <a:pt x="33" y="34"/>
                    <a:pt x="63" y="13"/>
                    <a:pt x="98" y="0"/>
                  </a:cubicBezTo>
                  <a:cubicBezTo>
                    <a:pt x="99" y="0"/>
                    <a:pt x="98" y="0"/>
                    <a:pt x="98" y="0"/>
                  </a:cubicBezTo>
                  <a:cubicBezTo>
                    <a:pt x="63" y="13"/>
                    <a:pt x="32" y="34"/>
                    <a:pt x="1" y="53"/>
                  </a:cubicBezTo>
                  <a:cubicBezTo>
                    <a:pt x="0" y="54"/>
                    <a:pt x="1" y="54"/>
                    <a:pt x="2" y="5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7" name="Freeform 9011"/>
            <p:cNvSpPr>
              <a:spLocks/>
            </p:cNvSpPr>
            <p:nvPr/>
          </p:nvSpPr>
          <p:spPr bwMode="auto">
            <a:xfrm>
              <a:off x="142875" y="266700"/>
              <a:ext cx="396875" cy="247650"/>
            </a:xfrm>
            <a:custGeom>
              <a:avLst/>
              <a:gdLst>
                <a:gd name="T0" fmla="*/ 2 w 106"/>
                <a:gd name="T1" fmla="*/ 57 h 66"/>
                <a:gd name="T2" fmla="*/ 41 w 106"/>
                <a:gd name="T3" fmla="*/ 33 h 66"/>
                <a:gd name="T4" fmla="*/ 69 w 106"/>
                <a:gd name="T5" fmla="*/ 16 h 66"/>
                <a:gd name="T6" fmla="*/ 86 w 106"/>
                <a:gd name="T7" fmla="*/ 7 h 66"/>
                <a:gd name="T8" fmla="*/ 95 w 106"/>
                <a:gd name="T9" fmla="*/ 9 h 66"/>
                <a:gd name="T10" fmla="*/ 6 w 106"/>
                <a:gd name="T11" fmla="*/ 65 h 66"/>
                <a:gd name="T12" fmla="*/ 7 w 106"/>
                <a:gd name="T13" fmla="*/ 66 h 66"/>
                <a:gd name="T14" fmla="*/ 105 w 106"/>
                <a:gd name="T15" fmla="*/ 1 h 66"/>
                <a:gd name="T16" fmla="*/ 105 w 106"/>
                <a:gd name="T17" fmla="*/ 0 h 66"/>
                <a:gd name="T18" fmla="*/ 1 w 106"/>
                <a:gd name="T19" fmla="*/ 57 h 66"/>
                <a:gd name="T20" fmla="*/ 2 w 106"/>
                <a:gd name="T21"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66">
                  <a:moveTo>
                    <a:pt x="2" y="57"/>
                  </a:moveTo>
                  <a:cubicBezTo>
                    <a:pt x="15" y="50"/>
                    <a:pt x="28" y="41"/>
                    <a:pt x="41" y="33"/>
                  </a:cubicBezTo>
                  <a:cubicBezTo>
                    <a:pt x="50" y="27"/>
                    <a:pt x="59" y="21"/>
                    <a:pt x="69" y="16"/>
                  </a:cubicBezTo>
                  <a:cubicBezTo>
                    <a:pt x="74" y="13"/>
                    <a:pt x="80" y="10"/>
                    <a:pt x="86" y="7"/>
                  </a:cubicBezTo>
                  <a:cubicBezTo>
                    <a:pt x="91" y="3"/>
                    <a:pt x="94" y="4"/>
                    <a:pt x="95" y="9"/>
                  </a:cubicBezTo>
                  <a:cubicBezTo>
                    <a:pt x="69" y="32"/>
                    <a:pt x="34" y="45"/>
                    <a:pt x="6" y="65"/>
                  </a:cubicBezTo>
                  <a:cubicBezTo>
                    <a:pt x="6" y="66"/>
                    <a:pt x="7" y="66"/>
                    <a:pt x="7" y="66"/>
                  </a:cubicBezTo>
                  <a:cubicBezTo>
                    <a:pt x="39" y="42"/>
                    <a:pt x="77" y="28"/>
                    <a:pt x="105" y="1"/>
                  </a:cubicBezTo>
                  <a:cubicBezTo>
                    <a:pt x="106" y="0"/>
                    <a:pt x="105" y="0"/>
                    <a:pt x="105" y="0"/>
                  </a:cubicBezTo>
                  <a:cubicBezTo>
                    <a:pt x="66" y="12"/>
                    <a:pt x="36" y="38"/>
                    <a:pt x="1" y="57"/>
                  </a:cubicBezTo>
                  <a:cubicBezTo>
                    <a:pt x="0" y="57"/>
                    <a:pt x="1" y="57"/>
                    <a:pt x="2" y="5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8" name="Freeform 9012"/>
            <p:cNvSpPr>
              <a:spLocks/>
            </p:cNvSpPr>
            <p:nvPr/>
          </p:nvSpPr>
          <p:spPr bwMode="auto">
            <a:xfrm>
              <a:off x="131762" y="206375"/>
              <a:ext cx="415925" cy="260350"/>
            </a:xfrm>
            <a:custGeom>
              <a:avLst/>
              <a:gdLst>
                <a:gd name="T0" fmla="*/ 109 w 111"/>
                <a:gd name="T1" fmla="*/ 0 h 69"/>
                <a:gd name="T2" fmla="*/ 0 w 111"/>
                <a:gd name="T3" fmla="*/ 69 h 69"/>
                <a:gd name="T4" fmla="*/ 1 w 111"/>
                <a:gd name="T5" fmla="*/ 69 h 69"/>
                <a:gd name="T6" fmla="*/ 110 w 111"/>
                <a:gd name="T7" fmla="*/ 1 h 69"/>
                <a:gd name="T8" fmla="*/ 109 w 111"/>
                <a:gd name="T9" fmla="*/ 0 h 69"/>
              </a:gdLst>
              <a:ahLst/>
              <a:cxnLst>
                <a:cxn ang="0">
                  <a:pos x="T0" y="T1"/>
                </a:cxn>
                <a:cxn ang="0">
                  <a:pos x="T2" y="T3"/>
                </a:cxn>
                <a:cxn ang="0">
                  <a:pos x="T4" y="T5"/>
                </a:cxn>
                <a:cxn ang="0">
                  <a:pos x="T6" y="T7"/>
                </a:cxn>
                <a:cxn ang="0">
                  <a:pos x="T8" y="T9"/>
                </a:cxn>
              </a:cxnLst>
              <a:rect l="0" t="0" r="r" b="b"/>
              <a:pathLst>
                <a:path w="111" h="69">
                  <a:moveTo>
                    <a:pt x="109" y="0"/>
                  </a:moveTo>
                  <a:cubicBezTo>
                    <a:pt x="72" y="22"/>
                    <a:pt x="35" y="43"/>
                    <a:pt x="0" y="69"/>
                  </a:cubicBezTo>
                  <a:cubicBezTo>
                    <a:pt x="0" y="69"/>
                    <a:pt x="1" y="69"/>
                    <a:pt x="1" y="69"/>
                  </a:cubicBezTo>
                  <a:cubicBezTo>
                    <a:pt x="36" y="43"/>
                    <a:pt x="73" y="22"/>
                    <a:pt x="110" y="1"/>
                  </a:cubicBezTo>
                  <a:cubicBezTo>
                    <a:pt x="111" y="0"/>
                    <a:pt x="109" y="0"/>
                    <a:pt x="10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69" name="Freeform 9013"/>
            <p:cNvSpPr>
              <a:spLocks/>
            </p:cNvSpPr>
            <p:nvPr/>
          </p:nvSpPr>
          <p:spPr bwMode="auto">
            <a:xfrm>
              <a:off x="120650" y="206375"/>
              <a:ext cx="423863" cy="247650"/>
            </a:xfrm>
            <a:custGeom>
              <a:avLst/>
              <a:gdLst>
                <a:gd name="T0" fmla="*/ 2 w 113"/>
                <a:gd name="T1" fmla="*/ 66 h 66"/>
                <a:gd name="T2" fmla="*/ 113 w 113"/>
                <a:gd name="T3" fmla="*/ 1 h 66"/>
                <a:gd name="T4" fmla="*/ 112 w 113"/>
                <a:gd name="T5" fmla="*/ 1 h 66"/>
                <a:gd name="T6" fmla="*/ 1 w 113"/>
                <a:gd name="T7" fmla="*/ 65 h 66"/>
                <a:gd name="T8" fmla="*/ 2 w 113"/>
                <a:gd name="T9" fmla="*/ 66 h 66"/>
              </a:gdLst>
              <a:ahLst/>
              <a:cxnLst>
                <a:cxn ang="0">
                  <a:pos x="T0" y="T1"/>
                </a:cxn>
                <a:cxn ang="0">
                  <a:pos x="T2" y="T3"/>
                </a:cxn>
                <a:cxn ang="0">
                  <a:pos x="T4" y="T5"/>
                </a:cxn>
                <a:cxn ang="0">
                  <a:pos x="T6" y="T7"/>
                </a:cxn>
                <a:cxn ang="0">
                  <a:pos x="T8" y="T9"/>
                </a:cxn>
              </a:cxnLst>
              <a:rect l="0" t="0" r="r" b="b"/>
              <a:pathLst>
                <a:path w="113" h="66">
                  <a:moveTo>
                    <a:pt x="2" y="66"/>
                  </a:moveTo>
                  <a:cubicBezTo>
                    <a:pt x="39" y="45"/>
                    <a:pt x="76" y="23"/>
                    <a:pt x="113" y="1"/>
                  </a:cubicBezTo>
                  <a:cubicBezTo>
                    <a:pt x="113" y="0"/>
                    <a:pt x="112" y="0"/>
                    <a:pt x="112" y="1"/>
                  </a:cubicBezTo>
                  <a:cubicBezTo>
                    <a:pt x="75" y="22"/>
                    <a:pt x="39" y="45"/>
                    <a:pt x="1" y="65"/>
                  </a:cubicBezTo>
                  <a:cubicBezTo>
                    <a:pt x="0" y="66"/>
                    <a:pt x="1" y="66"/>
                    <a:pt x="2" y="6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0" name="Freeform 9014"/>
            <p:cNvSpPr>
              <a:spLocks/>
            </p:cNvSpPr>
            <p:nvPr/>
          </p:nvSpPr>
          <p:spPr bwMode="auto">
            <a:xfrm>
              <a:off x="112712" y="184150"/>
              <a:ext cx="427038" cy="247650"/>
            </a:xfrm>
            <a:custGeom>
              <a:avLst/>
              <a:gdLst>
                <a:gd name="T0" fmla="*/ 112 w 114"/>
                <a:gd name="T1" fmla="*/ 0 h 66"/>
                <a:gd name="T2" fmla="*/ 1 w 114"/>
                <a:gd name="T3" fmla="*/ 65 h 66"/>
                <a:gd name="T4" fmla="*/ 2 w 114"/>
                <a:gd name="T5" fmla="*/ 66 h 66"/>
                <a:gd name="T6" fmla="*/ 113 w 114"/>
                <a:gd name="T7" fmla="*/ 0 h 66"/>
                <a:gd name="T8" fmla="*/ 112 w 114"/>
                <a:gd name="T9" fmla="*/ 0 h 66"/>
              </a:gdLst>
              <a:ahLst/>
              <a:cxnLst>
                <a:cxn ang="0">
                  <a:pos x="T0" y="T1"/>
                </a:cxn>
                <a:cxn ang="0">
                  <a:pos x="T2" y="T3"/>
                </a:cxn>
                <a:cxn ang="0">
                  <a:pos x="T4" y="T5"/>
                </a:cxn>
                <a:cxn ang="0">
                  <a:pos x="T6" y="T7"/>
                </a:cxn>
                <a:cxn ang="0">
                  <a:pos x="T8" y="T9"/>
                </a:cxn>
              </a:cxnLst>
              <a:rect l="0" t="0" r="r" b="b"/>
              <a:pathLst>
                <a:path w="114" h="66">
                  <a:moveTo>
                    <a:pt x="112" y="0"/>
                  </a:moveTo>
                  <a:cubicBezTo>
                    <a:pt x="75" y="22"/>
                    <a:pt x="35" y="39"/>
                    <a:pt x="1" y="65"/>
                  </a:cubicBezTo>
                  <a:cubicBezTo>
                    <a:pt x="0" y="66"/>
                    <a:pt x="1" y="66"/>
                    <a:pt x="2" y="66"/>
                  </a:cubicBezTo>
                  <a:cubicBezTo>
                    <a:pt x="36" y="40"/>
                    <a:pt x="76" y="23"/>
                    <a:pt x="113" y="0"/>
                  </a:cubicBezTo>
                  <a:cubicBezTo>
                    <a:pt x="114" y="0"/>
                    <a:pt x="112" y="0"/>
                    <a:pt x="1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1" name="Freeform 9015"/>
            <p:cNvSpPr>
              <a:spLocks/>
            </p:cNvSpPr>
            <p:nvPr/>
          </p:nvSpPr>
          <p:spPr bwMode="auto">
            <a:xfrm>
              <a:off x="96837" y="173038"/>
              <a:ext cx="436563" cy="247650"/>
            </a:xfrm>
            <a:custGeom>
              <a:avLst/>
              <a:gdLst>
                <a:gd name="T0" fmla="*/ 2 w 116"/>
                <a:gd name="T1" fmla="*/ 66 h 66"/>
                <a:gd name="T2" fmla="*/ 115 w 116"/>
                <a:gd name="T3" fmla="*/ 1 h 66"/>
                <a:gd name="T4" fmla="*/ 115 w 116"/>
                <a:gd name="T5" fmla="*/ 0 h 66"/>
                <a:gd name="T6" fmla="*/ 1 w 116"/>
                <a:gd name="T7" fmla="*/ 65 h 66"/>
                <a:gd name="T8" fmla="*/ 2 w 116"/>
                <a:gd name="T9" fmla="*/ 66 h 66"/>
              </a:gdLst>
              <a:ahLst/>
              <a:cxnLst>
                <a:cxn ang="0">
                  <a:pos x="T0" y="T1"/>
                </a:cxn>
                <a:cxn ang="0">
                  <a:pos x="T2" y="T3"/>
                </a:cxn>
                <a:cxn ang="0">
                  <a:pos x="T4" y="T5"/>
                </a:cxn>
                <a:cxn ang="0">
                  <a:pos x="T6" y="T7"/>
                </a:cxn>
                <a:cxn ang="0">
                  <a:pos x="T8" y="T9"/>
                </a:cxn>
              </a:cxnLst>
              <a:rect l="0" t="0" r="r" b="b"/>
              <a:pathLst>
                <a:path w="116" h="66">
                  <a:moveTo>
                    <a:pt x="2" y="66"/>
                  </a:moveTo>
                  <a:cubicBezTo>
                    <a:pt x="40" y="46"/>
                    <a:pt x="77" y="23"/>
                    <a:pt x="115" y="1"/>
                  </a:cubicBezTo>
                  <a:cubicBezTo>
                    <a:pt x="116" y="1"/>
                    <a:pt x="115" y="0"/>
                    <a:pt x="115" y="0"/>
                  </a:cubicBezTo>
                  <a:cubicBezTo>
                    <a:pt x="77" y="22"/>
                    <a:pt x="40" y="45"/>
                    <a:pt x="1" y="65"/>
                  </a:cubicBezTo>
                  <a:cubicBezTo>
                    <a:pt x="0" y="66"/>
                    <a:pt x="1" y="66"/>
                    <a:pt x="2" y="6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2" name="Freeform 9016"/>
            <p:cNvSpPr>
              <a:spLocks/>
            </p:cNvSpPr>
            <p:nvPr/>
          </p:nvSpPr>
          <p:spPr bwMode="auto">
            <a:xfrm>
              <a:off x="90487" y="138113"/>
              <a:ext cx="423863" cy="268288"/>
            </a:xfrm>
            <a:custGeom>
              <a:avLst/>
              <a:gdLst>
                <a:gd name="T0" fmla="*/ 112 w 113"/>
                <a:gd name="T1" fmla="*/ 0 h 71"/>
                <a:gd name="T2" fmla="*/ 1 w 113"/>
                <a:gd name="T3" fmla="*/ 70 h 71"/>
                <a:gd name="T4" fmla="*/ 2 w 113"/>
                <a:gd name="T5" fmla="*/ 70 h 71"/>
                <a:gd name="T6" fmla="*/ 112 w 113"/>
                <a:gd name="T7" fmla="*/ 0 h 71"/>
                <a:gd name="T8" fmla="*/ 112 w 113"/>
                <a:gd name="T9" fmla="*/ 0 h 71"/>
              </a:gdLst>
              <a:ahLst/>
              <a:cxnLst>
                <a:cxn ang="0">
                  <a:pos x="T0" y="T1"/>
                </a:cxn>
                <a:cxn ang="0">
                  <a:pos x="T2" y="T3"/>
                </a:cxn>
                <a:cxn ang="0">
                  <a:pos x="T4" y="T5"/>
                </a:cxn>
                <a:cxn ang="0">
                  <a:pos x="T6" y="T7"/>
                </a:cxn>
                <a:cxn ang="0">
                  <a:pos x="T8" y="T9"/>
                </a:cxn>
              </a:cxnLst>
              <a:rect l="0" t="0" r="r" b="b"/>
              <a:pathLst>
                <a:path w="113" h="71">
                  <a:moveTo>
                    <a:pt x="112" y="0"/>
                  </a:moveTo>
                  <a:cubicBezTo>
                    <a:pt x="74" y="22"/>
                    <a:pt x="36" y="44"/>
                    <a:pt x="1" y="70"/>
                  </a:cubicBezTo>
                  <a:cubicBezTo>
                    <a:pt x="0" y="71"/>
                    <a:pt x="1" y="71"/>
                    <a:pt x="2" y="70"/>
                  </a:cubicBezTo>
                  <a:cubicBezTo>
                    <a:pt x="37" y="44"/>
                    <a:pt x="75" y="23"/>
                    <a:pt x="112" y="0"/>
                  </a:cubicBezTo>
                  <a:cubicBezTo>
                    <a:pt x="113" y="0"/>
                    <a:pt x="112" y="0"/>
                    <a:pt x="1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3" name="Freeform 9017"/>
            <p:cNvSpPr>
              <a:spLocks/>
            </p:cNvSpPr>
            <p:nvPr/>
          </p:nvSpPr>
          <p:spPr bwMode="auto">
            <a:xfrm>
              <a:off x="74612" y="115888"/>
              <a:ext cx="423863" cy="249238"/>
            </a:xfrm>
            <a:custGeom>
              <a:avLst/>
              <a:gdLst>
                <a:gd name="T0" fmla="*/ 2 w 113"/>
                <a:gd name="T1" fmla="*/ 66 h 66"/>
                <a:gd name="T2" fmla="*/ 112 w 113"/>
                <a:gd name="T3" fmla="*/ 1 h 66"/>
                <a:gd name="T4" fmla="*/ 111 w 113"/>
                <a:gd name="T5" fmla="*/ 1 h 66"/>
                <a:gd name="T6" fmla="*/ 1 w 113"/>
                <a:gd name="T7" fmla="*/ 65 h 66"/>
                <a:gd name="T8" fmla="*/ 2 w 113"/>
                <a:gd name="T9" fmla="*/ 66 h 66"/>
              </a:gdLst>
              <a:ahLst/>
              <a:cxnLst>
                <a:cxn ang="0">
                  <a:pos x="T0" y="T1"/>
                </a:cxn>
                <a:cxn ang="0">
                  <a:pos x="T2" y="T3"/>
                </a:cxn>
                <a:cxn ang="0">
                  <a:pos x="T4" y="T5"/>
                </a:cxn>
                <a:cxn ang="0">
                  <a:pos x="T6" y="T7"/>
                </a:cxn>
                <a:cxn ang="0">
                  <a:pos x="T8" y="T9"/>
                </a:cxn>
              </a:cxnLst>
              <a:rect l="0" t="0" r="r" b="b"/>
              <a:pathLst>
                <a:path w="113" h="66">
                  <a:moveTo>
                    <a:pt x="2" y="66"/>
                  </a:moveTo>
                  <a:cubicBezTo>
                    <a:pt x="39" y="46"/>
                    <a:pt x="75" y="23"/>
                    <a:pt x="112" y="1"/>
                  </a:cubicBezTo>
                  <a:cubicBezTo>
                    <a:pt x="113" y="1"/>
                    <a:pt x="111" y="0"/>
                    <a:pt x="111" y="1"/>
                  </a:cubicBezTo>
                  <a:cubicBezTo>
                    <a:pt x="74" y="22"/>
                    <a:pt x="39" y="45"/>
                    <a:pt x="1" y="65"/>
                  </a:cubicBezTo>
                  <a:cubicBezTo>
                    <a:pt x="0" y="66"/>
                    <a:pt x="2" y="66"/>
                    <a:pt x="2" y="6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4" name="Freeform 9018"/>
            <p:cNvSpPr>
              <a:spLocks/>
            </p:cNvSpPr>
            <p:nvPr/>
          </p:nvSpPr>
          <p:spPr bwMode="auto">
            <a:xfrm>
              <a:off x="71437" y="93663"/>
              <a:ext cx="401638" cy="252413"/>
            </a:xfrm>
            <a:custGeom>
              <a:avLst/>
              <a:gdLst>
                <a:gd name="T0" fmla="*/ 105 w 107"/>
                <a:gd name="T1" fmla="*/ 0 h 67"/>
                <a:gd name="T2" fmla="*/ 0 w 107"/>
                <a:gd name="T3" fmla="*/ 67 h 67"/>
                <a:gd name="T4" fmla="*/ 1 w 107"/>
                <a:gd name="T5" fmla="*/ 67 h 67"/>
                <a:gd name="T6" fmla="*/ 106 w 107"/>
                <a:gd name="T7" fmla="*/ 0 h 67"/>
                <a:gd name="T8" fmla="*/ 105 w 107"/>
                <a:gd name="T9" fmla="*/ 0 h 67"/>
              </a:gdLst>
              <a:ahLst/>
              <a:cxnLst>
                <a:cxn ang="0">
                  <a:pos x="T0" y="T1"/>
                </a:cxn>
                <a:cxn ang="0">
                  <a:pos x="T2" y="T3"/>
                </a:cxn>
                <a:cxn ang="0">
                  <a:pos x="T4" y="T5"/>
                </a:cxn>
                <a:cxn ang="0">
                  <a:pos x="T6" y="T7"/>
                </a:cxn>
                <a:cxn ang="0">
                  <a:pos x="T8" y="T9"/>
                </a:cxn>
              </a:cxnLst>
              <a:rect l="0" t="0" r="r" b="b"/>
              <a:pathLst>
                <a:path w="107" h="67">
                  <a:moveTo>
                    <a:pt x="105" y="0"/>
                  </a:moveTo>
                  <a:cubicBezTo>
                    <a:pt x="71" y="24"/>
                    <a:pt x="35" y="44"/>
                    <a:pt x="0" y="67"/>
                  </a:cubicBezTo>
                  <a:cubicBezTo>
                    <a:pt x="0" y="67"/>
                    <a:pt x="1" y="67"/>
                    <a:pt x="1" y="67"/>
                  </a:cubicBezTo>
                  <a:cubicBezTo>
                    <a:pt x="36" y="44"/>
                    <a:pt x="72" y="24"/>
                    <a:pt x="106" y="0"/>
                  </a:cubicBezTo>
                  <a:cubicBezTo>
                    <a:pt x="107" y="0"/>
                    <a:pt x="106" y="0"/>
                    <a:pt x="10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5" name="Freeform 9019"/>
            <p:cNvSpPr>
              <a:spLocks/>
            </p:cNvSpPr>
            <p:nvPr/>
          </p:nvSpPr>
          <p:spPr bwMode="auto">
            <a:xfrm>
              <a:off x="55562" y="85725"/>
              <a:ext cx="409575" cy="241300"/>
            </a:xfrm>
            <a:custGeom>
              <a:avLst/>
              <a:gdLst>
                <a:gd name="T0" fmla="*/ 2 w 109"/>
                <a:gd name="T1" fmla="*/ 63 h 64"/>
                <a:gd name="T2" fmla="*/ 108 w 109"/>
                <a:gd name="T3" fmla="*/ 1 h 64"/>
                <a:gd name="T4" fmla="*/ 108 w 109"/>
                <a:gd name="T5" fmla="*/ 0 h 64"/>
                <a:gd name="T6" fmla="*/ 1 w 109"/>
                <a:gd name="T7" fmla="*/ 63 h 64"/>
                <a:gd name="T8" fmla="*/ 2 w 109"/>
                <a:gd name="T9" fmla="*/ 63 h 64"/>
              </a:gdLst>
              <a:ahLst/>
              <a:cxnLst>
                <a:cxn ang="0">
                  <a:pos x="T0" y="T1"/>
                </a:cxn>
                <a:cxn ang="0">
                  <a:pos x="T2" y="T3"/>
                </a:cxn>
                <a:cxn ang="0">
                  <a:pos x="T4" y="T5"/>
                </a:cxn>
                <a:cxn ang="0">
                  <a:pos x="T6" y="T7"/>
                </a:cxn>
                <a:cxn ang="0">
                  <a:pos x="T8" y="T9"/>
                </a:cxn>
              </a:cxnLst>
              <a:rect l="0" t="0" r="r" b="b"/>
              <a:pathLst>
                <a:path w="109" h="64">
                  <a:moveTo>
                    <a:pt x="2" y="63"/>
                  </a:moveTo>
                  <a:cubicBezTo>
                    <a:pt x="39" y="46"/>
                    <a:pt x="72" y="19"/>
                    <a:pt x="108" y="1"/>
                  </a:cubicBezTo>
                  <a:cubicBezTo>
                    <a:pt x="109" y="0"/>
                    <a:pt x="108" y="0"/>
                    <a:pt x="108" y="0"/>
                  </a:cubicBezTo>
                  <a:cubicBezTo>
                    <a:pt x="71" y="19"/>
                    <a:pt x="38" y="45"/>
                    <a:pt x="1" y="63"/>
                  </a:cubicBezTo>
                  <a:cubicBezTo>
                    <a:pt x="0" y="63"/>
                    <a:pt x="1" y="64"/>
                    <a:pt x="2" y="6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6" name="Freeform 9020"/>
            <p:cNvSpPr>
              <a:spLocks/>
            </p:cNvSpPr>
            <p:nvPr/>
          </p:nvSpPr>
          <p:spPr bwMode="auto">
            <a:xfrm>
              <a:off x="52387" y="250825"/>
              <a:ext cx="63500" cy="49213"/>
            </a:xfrm>
            <a:custGeom>
              <a:avLst/>
              <a:gdLst>
                <a:gd name="T0" fmla="*/ 15 w 17"/>
                <a:gd name="T1" fmla="*/ 1 h 13"/>
                <a:gd name="T2" fmla="*/ 1 w 17"/>
                <a:gd name="T3" fmla="*/ 12 h 13"/>
                <a:gd name="T4" fmla="*/ 2 w 17"/>
                <a:gd name="T5" fmla="*/ 13 h 13"/>
                <a:gd name="T6" fmla="*/ 16 w 17"/>
                <a:gd name="T7" fmla="*/ 1 h 13"/>
                <a:gd name="T8" fmla="*/ 15 w 17"/>
                <a:gd name="T9" fmla="*/ 1 h 13"/>
              </a:gdLst>
              <a:ahLst/>
              <a:cxnLst>
                <a:cxn ang="0">
                  <a:pos x="T0" y="T1"/>
                </a:cxn>
                <a:cxn ang="0">
                  <a:pos x="T2" y="T3"/>
                </a:cxn>
                <a:cxn ang="0">
                  <a:pos x="T4" y="T5"/>
                </a:cxn>
                <a:cxn ang="0">
                  <a:pos x="T6" y="T7"/>
                </a:cxn>
                <a:cxn ang="0">
                  <a:pos x="T8" y="T9"/>
                </a:cxn>
              </a:cxnLst>
              <a:rect l="0" t="0" r="r" b="b"/>
              <a:pathLst>
                <a:path w="17" h="13">
                  <a:moveTo>
                    <a:pt x="15" y="1"/>
                  </a:moveTo>
                  <a:cubicBezTo>
                    <a:pt x="10" y="4"/>
                    <a:pt x="6" y="8"/>
                    <a:pt x="1" y="12"/>
                  </a:cubicBezTo>
                  <a:cubicBezTo>
                    <a:pt x="0" y="13"/>
                    <a:pt x="1" y="13"/>
                    <a:pt x="2" y="13"/>
                  </a:cubicBezTo>
                  <a:cubicBezTo>
                    <a:pt x="6" y="9"/>
                    <a:pt x="11" y="5"/>
                    <a:pt x="16" y="1"/>
                  </a:cubicBezTo>
                  <a:cubicBezTo>
                    <a:pt x="17" y="1"/>
                    <a:pt x="15" y="0"/>
                    <a:pt x="15"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7" name="Freeform 9021"/>
            <p:cNvSpPr>
              <a:spLocks/>
            </p:cNvSpPr>
            <p:nvPr/>
          </p:nvSpPr>
          <p:spPr bwMode="auto">
            <a:xfrm>
              <a:off x="150812" y="127000"/>
              <a:ext cx="146050" cy="95250"/>
            </a:xfrm>
            <a:custGeom>
              <a:avLst/>
              <a:gdLst>
                <a:gd name="T0" fmla="*/ 37 w 39"/>
                <a:gd name="T1" fmla="*/ 0 h 25"/>
                <a:gd name="T2" fmla="*/ 0 w 39"/>
                <a:gd name="T3" fmla="*/ 25 h 25"/>
                <a:gd name="T4" fmla="*/ 1 w 39"/>
                <a:gd name="T5" fmla="*/ 25 h 25"/>
                <a:gd name="T6" fmla="*/ 38 w 39"/>
                <a:gd name="T7" fmla="*/ 0 h 25"/>
                <a:gd name="T8" fmla="*/ 37 w 39"/>
                <a:gd name="T9" fmla="*/ 0 h 25"/>
              </a:gdLst>
              <a:ahLst/>
              <a:cxnLst>
                <a:cxn ang="0">
                  <a:pos x="T0" y="T1"/>
                </a:cxn>
                <a:cxn ang="0">
                  <a:pos x="T2" y="T3"/>
                </a:cxn>
                <a:cxn ang="0">
                  <a:pos x="T4" y="T5"/>
                </a:cxn>
                <a:cxn ang="0">
                  <a:pos x="T6" y="T7"/>
                </a:cxn>
                <a:cxn ang="0">
                  <a:pos x="T8" y="T9"/>
                </a:cxn>
              </a:cxnLst>
              <a:rect l="0" t="0" r="r" b="b"/>
              <a:pathLst>
                <a:path w="39" h="25">
                  <a:moveTo>
                    <a:pt x="37" y="0"/>
                  </a:moveTo>
                  <a:cubicBezTo>
                    <a:pt x="25" y="8"/>
                    <a:pt x="12" y="16"/>
                    <a:pt x="0" y="25"/>
                  </a:cubicBezTo>
                  <a:cubicBezTo>
                    <a:pt x="0" y="25"/>
                    <a:pt x="1" y="25"/>
                    <a:pt x="1" y="25"/>
                  </a:cubicBezTo>
                  <a:cubicBezTo>
                    <a:pt x="13" y="16"/>
                    <a:pt x="26" y="8"/>
                    <a:pt x="38" y="0"/>
                  </a:cubicBezTo>
                  <a:cubicBezTo>
                    <a:pt x="39" y="0"/>
                    <a:pt x="37" y="0"/>
                    <a:pt x="3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8" name="Freeform 9022"/>
            <p:cNvSpPr>
              <a:spLocks/>
            </p:cNvSpPr>
            <p:nvPr/>
          </p:nvSpPr>
          <p:spPr bwMode="auto">
            <a:xfrm>
              <a:off x="344487" y="74613"/>
              <a:ext cx="26988" cy="15875"/>
            </a:xfrm>
            <a:custGeom>
              <a:avLst/>
              <a:gdLst>
                <a:gd name="T0" fmla="*/ 2 w 7"/>
                <a:gd name="T1" fmla="*/ 3 h 4"/>
                <a:gd name="T2" fmla="*/ 6 w 7"/>
                <a:gd name="T3" fmla="*/ 0 h 4"/>
                <a:gd name="T4" fmla="*/ 5 w 7"/>
                <a:gd name="T5" fmla="*/ 0 h 4"/>
                <a:gd name="T6" fmla="*/ 1 w 7"/>
                <a:gd name="T7" fmla="*/ 3 h 4"/>
                <a:gd name="T8" fmla="*/ 2 w 7"/>
                <a:gd name="T9" fmla="*/ 3 h 4"/>
                <a:gd name="T10" fmla="*/ 6 w 7"/>
                <a:gd name="T11" fmla="*/ 0 h 4"/>
                <a:gd name="T12" fmla="*/ 5 w 7"/>
                <a:gd name="T13" fmla="*/ 0 h 4"/>
                <a:gd name="T14" fmla="*/ 1 w 7"/>
                <a:gd name="T15" fmla="*/ 3 h 4"/>
                <a:gd name="T16" fmla="*/ 2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3"/>
                  </a:moveTo>
                  <a:cubicBezTo>
                    <a:pt x="4" y="2"/>
                    <a:pt x="5" y="1"/>
                    <a:pt x="6" y="0"/>
                  </a:cubicBezTo>
                  <a:cubicBezTo>
                    <a:pt x="6" y="0"/>
                    <a:pt x="6" y="0"/>
                    <a:pt x="5" y="0"/>
                  </a:cubicBezTo>
                  <a:cubicBezTo>
                    <a:pt x="4" y="1"/>
                    <a:pt x="3" y="2"/>
                    <a:pt x="1" y="3"/>
                  </a:cubicBezTo>
                  <a:cubicBezTo>
                    <a:pt x="1" y="4"/>
                    <a:pt x="2" y="3"/>
                    <a:pt x="2" y="3"/>
                  </a:cubicBezTo>
                  <a:cubicBezTo>
                    <a:pt x="4" y="2"/>
                    <a:pt x="5" y="1"/>
                    <a:pt x="6" y="0"/>
                  </a:cubicBezTo>
                  <a:cubicBezTo>
                    <a:pt x="7" y="0"/>
                    <a:pt x="6" y="0"/>
                    <a:pt x="5" y="0"/>
                  </a:cubicBezTo>
                  <a:cubicBezTo>
                    <a:pt x="4" y="1"/>
                    <a:pt x="2" y="2"/>
                    <a:pt x="1" y="3"/>
                  </a:cubicBezTo>
                  <a:cubicBezTo>
                    <a:pt x="0" y="3"/>
                    <a:pt x="2" y="3"/>
                    <a:pt x="2" y="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79" name="Freeform 9023"/>
            <p:cNvSpPr>
              <a:spLocks/>
            </p:cNvSpPr>
            <p:nvPr/>
          </p:nvSpPr>
          <p:spPr bwMode="auto">
            <a:xfrm>
              <a:off x="146050" y="127000"/>
              <a:ext cx="142875" cy="95250"/>
            </a:xfrm>
            <a:custGeom>
              <a:avLst/>
              <a:gdLst>
                <a:gd name="T0" fmla="*/ 1 w 38"/>
                <a:gd name="T1" fmla="*/ 25 h 25"/>
                <a:gd name="T2" fmla="*/ 37 w 38"/>
                <a:gd name="T3" fmla="*/ 1 h 25"/>
                <a:gd name="T4" fmla="*/ 36 w 38"/>
                <a:gd name="T5" fmla="*/ 1 h 25"/>
                <a:gd name="T6" fmla="*/ 0 w 38"/>
                <a:gd name="T7" fmla="*/ 25 h 25"/>
                <a:gd name="T8" fmla="*/ 1 w 38"/>
                <a:gd name="T9" fmla="*/ 25 h 25"/>
              </a:gdLst>
              <a:ahLst/>
              <a:cxnLst>
                <a:cxn ang="0">
                  <a:pos x="T0" y="T1"/>
                </a:cxn>
                <a:cxn ang="0">
                  <a:pos x="T2" y="T3"/>
                </a:cxn>
                <a:cxn ang="0">
                  <a:pos x="T4" y="T5"/>
                </a:cxn>
                <a:cxn ang="0">
                  <a:pos x="T6" y="T7"/>
                </a:cxn>
                <a:cxn ang="0">
                  <a:pos x="T8" y="T9"/>
                </a:cxn>
              </a:cxnLst>
              <a:rect l="0" t="0" r="r" b="b"/>
              <a:pathLst>
                <a:path w="38" h="25">
                  <a:moveTo>
                    <a:pt x="1" y="25"/>
                  </a:moveTo>
                  <a:cubicBezTo>
                    <a:pt x="13" y="17"/>
                    <a:pt x="25" y="9"/>
                    <a:pt x="37" y="1"/>
                  </a:cubicBezTo>
                  <a:cubicBezTo>
                    <a:pt x="38" y="0"/>
                    <a:pt x="36" y="0"/>
                    <a:pt x="36" y="1"/>
                  </a:cubicBezTo>
                  <a:cubicBezTo>
                    <a:pt x="24" y="9"/>
                    <a:pt x="12" y="17"/>
                    <a:pt x="0" y="25"/>
                  </a:cubicBezTo>
                  <a:cubicBezTo>
                    <a:pt x="0" y="25"/>
                    <a:pt x="1" y="25"/>
                    <a:pt x="1" y="25"/>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0" name="Freeform 9024"/>
            <p:cNvSpPr>
              <a:spLocks/>
            </p:cNvSpPr>
            <p:nvPr/>
          </p:nvSpPr>
          <p:spPr bwMode="auto">
            <a:xfrm>
              <a:off x="52387" y="244475"/>
              <a:ext cx="55563" cy="33338"/>
            </a:xfrm>
            <a:custGeom>
              <a:avLst/>
              <a:gdLst>
                <a:gd name="T0" fmla="*/ 1 w 15"/>
                <a:gd name="T1" fmla="*/ 9 h 9"/>
                <a:gd name="T2" fmla="*/ 14 w 15"/>
                <a:gd name="T3" fmla="*/ 2 h 9"/>
                <a:gd name="T4" fmla="*/ 13 w 15"/>
                <a:gd name="T5" fmla="*/ 1 h 9"/>
                <a:gd name="T6" fmla="*/ 0 w 15"/>
                <a:gd name="T7" fmla="*/ 8 h 9"/>
                <a:gd name="T8" fmla="*/ 1 w 15"/>
                <a:gd name="T9" fmla="*/ 9 h 9"/>
              </a:gdLst>
              <a:ahLst/>
              <a:cxnLst>
                <a:cxn ang="0">
                  <a:pos x="T0" y="T1"/>
                </a:cxn>
                <a:cxn ang="0">
                  <a:pos x="T2" y="T3"/>
                </a:cxn>
                <a:cxn ang="0">
                  <a:pos x="T4" y="T5"/>
                </a:cxn>
                <a:cxn ang="0">
                  <a:pos x="T6" y="T7"/>
                </a:cxn>
                <a:cxn ang="0">
                  <a:pos x="T8" y="T9"/>
                </a:cxn>
              </a:cxnLst>
              <a:rect l="0" t="0" r="r" b="b"/>
              <a:pathLst>
                <a:path w="15" h="9">
                  <a:moveTo>
                    <a:pt x="1" y="9"/>
                  </a:moveTo>
                  <a:cubicBezTo>
                    <a:pt x="5" y="6"/>
                    <a:pt x="10" y="4"/>
                    <a:pt x="14" y="2"/>
                  </a:cubicBezTo>
                  <a:cubicBezTo>
                    <a:pt x="15" y="1"/>
                    <a:pt x="14" y="0"/>
                    <a:pt x="13" y="1"/>
                  </a:cubicBezTo>
                  <a:cubicBezTo>
                    <a:pt x="9" y="3"/>
                    <a:pt x="5" y="6"/>
                    <a:pt x="0" y="8"/>
                  </a:cubicBezTo>
                  <a:cubicBezTo>
                    <a:pt x="0" y="8"/>
                    <a:pt x="0" y="9"/>
                    <a:pt x="1" y="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1" name="Freeform 9025"/>
            <p:cNvSpPr>
              <a:spLocks/>
            </p:cNvSpPr>
            <p:nvPr/>
          </p:nvSpPr>
          <p:spPr bwMode="auto">
            <a:xfrm>
              <a:off x="41275" y="30163"/>
              <a:ext cx="307975" cy="220663"/>
            </a:xfrm>
            <a:custGeom>
              <a:avLst/>
              <a:gdLst>
                <a:gd name="T0" fmla="*/ 81 w 82"/>
                <a:gd name="T1" fmla="*/ 0 h 59"/>
                <a:gd name="T2" fmla="*/ 0 w 82"/>
                <a:gd name="T3" fmla="*/ 58 h 59"/>
                <a:gd name="T4" fmla="*/ 2 w 82"/>
                <a:gd name="T5" fmla="*/ 59 h 59"/>
                <a:gd name="T6" fmla="*/ 82 w 82"/>
                <a:gd name="T7" fmla="*/ 0 h 59"/>
                <a:gd name="T8" fmla="*/ 81 w 82"/>
                <a:gd name="T9" fmla="*/ 0 h 59"/>
              </a:gdLst>
              <a:ahLst/>
              <a:cxnLst>
                <a:cxn ang="0">
                  <a:pos x="T0" y="T1"/>
                </a:cxn>
                <a:cxn ang="0">
                  <a:pos x="T2" y="T3"/>
                </a:cxn>
                <a:cxn ang="0">
                  <a:pos x="T4" y="T5"/>
                </a:cxn>
                <a:cxn ang="0">
                  <a:pos x="T6" y="T7"/>
                </a:cxn>
                <a:cxn ang="0">
                  <a:pos x="T8" y="T9"/>
                </a:cxn>
              </a:cxnLst>
              <a:rect l="0" t="0" r="r" b="b"/>
              <a:pathLst>
                <a:path w="82" h="59">
                  <a:moveTo>
                    <a:pt x="81" y="0"/>
                  </a:moveTo>
                  <a:cubicBezTo>
                    <a:pt x="55" y="20"/>
                    <a:pt x="26" y="37"/>
                    <a:pt x="0" y="58"/>
                  </a:cubicBezTo>
                  <a:cubicBezTo>
                    <a:pt x="0" y="59"/>
                    <a:pt x="1" y="59"/>
                    <a:pt x="2" y="59"/>
                  </a:cubicBezTo>
                  <a:cubicBezTo>
                    <a:pt x="27" y="37"/>
                    <a:pt x="56" y="21"/>
                    <a:pt x="82" y="0"/>
                  </a:cubicBezTo>
                  <a:cubicBezTo>
                    <a:pt x="82" y="0"/>
                    <a:pt x="81" y="0"/>
                    <a:pt x="81"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2" name="Freeform 9026"/>
            <p:cNvSpPr>
              <a:spLocks/>
            </p:cNvSpPr>
            <p:nvPr/>
          </p:nvSpPr>
          <p:spPr bwMode="auto">
            <a:xfrm>
              <a:off x="41275" y="25400"/>
              <a:ext cx="296863" cy="188913"/>
            </a:xfrm>
            <a:custGeom>
              <a:avLst/>
              <a:gdLst>
                <a:gd name="T0" fmla="*/ 1 w 79"/>
                <a:gd name="T1" fmla="*/ 49 h 50"/>
                <a:gd name="T2" fmla="*/ 78 w 79"/>
                <a:gd name="T3" fmla="*/ 1 h 50"/>
                <a:gd name="T4" fmla="*/ 77 w 79"/>
                <a:gd name="T5" fmla="*/ 0 h 50"/>
                <a:gd name="T6" fmla="*/ 1 w 79"/>
                <a:gd name="T7" fmla="*/ 48 h 50"/>
                <a:gd name="T8" fmla="*/ 1 w 79"/>
                <a:gd name="T9" fmla="*/ 49 h 50"/>
              </a:gdLst>
              <a:ahLst/>
              <a:cxnLst>
                <a:cxn ang="0">
                  <a:pos x="T0" y="T1"/>
                </a:cxn>
                <a:cxn ang="0">
                  <a:pos x="T2" y="T3"/>
                </a:cxn>
                <a:cxn ang="0">
                  <a:pos x="T4" y="T5"/>
                </a:cxn>
                <a:cxn ang="0">
                  <a:pos x="T6" y="T7"/>
                </a:cxn>
                <a:cxn ang="0">
                  <a:pos x="T8" y="T9"/>
                </a:cxn>
              </a:cxnLst>
              <a:rect l="0" t="0" r="r" b="b"/>
              <a:pathLst>
                <a:path w="79" h="50">
                  <a:moveTo>
                    <a:pt x="1" y="49"/>
                  </a:moveTo>
                  <a:cubicBezTo>
                    <a:pt x="27" y="34"/>
                    <a:pt x="50" y="13"/>
                    <a:pt x="78" y="1"/>
                  </a:cubicBezTo>
                  <a:cubicBezTo>
                    <a:pt x="79" y="0"/>
                    <a:pt x="78" y="0"/>
                    <a:pt x="77" y="0"/>
                  </a:cubicBezTo>
                  <a:cubicBezTo>
                    <a:pt x="49" y="12"/>
                    <a:pt x="27" y="33"/>
                    <a:pt x="1" y="48"/>
                  </a:cubicBezTo>
                  <a:cubicBezTo>
                    <a:pt x="0" y="49"/>
                    <a:pt x="1" y="50"/>
                    <a:pt x="1" y="4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3" name="Freeform 9027"/>
            <p:cNvSpPr>
              <a:spLocks/>
            </p:cNvSpPr>
            <p:nvPr/>
          </p:nvSpPr>
          <p:spPr bwMode="auto">
            <a:xfrm>
              <a:off x="41275" y="11113"/>
              <a:ext cx="198438" cy="165100"/>
            </a:xfrm>
            <a:custGeom>
              <a:avLst/>
              <a:gdLst>
                <a:gd name="T0" fmla="*/ 52 w 53"/>
                <a:gd name="T1" fmla="*/ 0 h 44"/>
                <a:gd name="T2" fmla="*/ 0 w 53"/>
                <a:gd name="T3" fmla="*/ 43 h 44"/>
                <a:gd name="T4" fmla="*/ 1 w 53"/>
                <a:gd name="T5" fmla="*/ 43 h 44"/>
                <a:gd name="T6" fmla="*/ 53 w 53"/>
                <a:gd name="T7" fmla="*/ 1 h 44"/>
                <a:gd name="T8" fmla="*/ 52 w 53"/>
                <a:gd name="T9" fmla="*/ 0 h 44"/>
              </a:gdLst>
              <a:ahLst/>
              <a:cxnLst>
                <a:cxn ang="0">
                  <a:pos x="T0" y="T1"/>
                </a:cxn>
                <a:cxn ang="0">
                  <a:pos x="T2" y="T3"/>
                </a:cxn>
                <a:cxn ang="0">
                  <a:pos x="T4" y="T5"/>
                </a:cxn>
                <a:cxn ang="0">
                  <a:pos x="T6" y="T7"/>
                </a:cxn>
                <a:cxn ang="0">
                  <a:pos x="T8" y="T9"/>
                </a:cxn>
              </a:cxnLst>
              <a:rect l="0" t="0" r="r" b="b"/>
              <a:pathLst>
                <a:path w="53" h="44">
                  <a:moveTo>
                    <a:pt x="52" y="0"/>
                  </a:moveTo>
                  <a:cubicBezTo>
                    <a:pt x="34" y="14"/>
                    <a:pt x="16" y="28"/>
                    <a:pt x="0" y="43"/>
                  </a:cubicBezTo>
                  <a:cubicBezTo>
                    <a:pt x="0" y="44"/>
                    <a:pt x="1" y="44"/>
                    <a:pt x="1" y="43"/>
                  </a:cubicBezTo>
                  <a:cubicBezTo>
                    <a:pt x="18" y="28"/>
                    <a:pt x="35" y="14"/>
                    <a:pt x="53" y="1"/>
                  </a:cubicBezTo>
                  <a:cubicBezTo>
                    <a:pt x="53" y="0"/>
                    <a:pt x="52" y="0"/>
                    <a:pt x="5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84" name="Group 124"/>
          <p:cNvGrpSpPr>
            <a:grpSpLocks/>
          </p:cNvGrpSpPr>
          <p:nvPr/>
        </p:nvGrpSpPr>
        <p:grpSpPr bwMode="auto">
          <a:xfrm>
            <a:off x="5311775" y="2603500"/>
            <a:ext cx="650875" cy="831850"/>
            <a:chOff x="0" y="0"/>
            <a:chExt cx="650875" cy="831850"/>
          </a:xfrm>
        </p:grpSpPr>
        <p:sp>
          <p:nvSpPr>
            <p:cNvPr id="15485" name="Freeform 9375"/>
            <p:cNvSpPr>
              <a:spLocks noEditPoints="1"/>
            </p:cNvSpPr>
            <p:nvPr/>
          </p:nvSpPr>
          <p:spPr bwMode="auto">
            <a:xfrm>
              <a:off x="0" y="3175"/>
              <a:ext cx="650875" cy="828675"/>
            </a:xfrm>
            <a:custGeom>
              <a:avLst/>
              <a:gdLst>
                <a:gd name="T0" fmla="*/ 166 w 173"/>
                <a:gd name="T1" fmla="*/ 128 h 220"/>
                <a:gd name="T2" fmla="*/ 160 w 173"/>
                <a:gd name="T3" fmla="*/ 68 h 220"/>
                <a:gd name="T4" fmla="*/ 145 w 173"/>
                <a:gd name="T5" fmla="*/ 69 h 220"/>
                <a:gd name="T6" fmla="*/ 133 w 173"/>
                <a:gd name="T7" fmla="*/ 71 h 220"/>
                <a:gd name="T8" fmla="*/ 106 w 173"/>
                <a:gd name="T9" fmla="*/ 70 h 220"/>
                <a:gd name="T10" fmla="*/ 158 w 173"/>
                <a:gd name="T11" fmla="*/ 72 h 220"/>
                <a:gd name="T12" fmla="*/ 163 w 173"/>
                <a:gd name="T13" fmla="*/ 78 h 220"/>
                <a:gd name="T14" fmla="*/ 163 w 173"/>
                <a:gd name="T15" fmla="*/ 95 h 220"/>
                <a:gd name="T16" fmla="*/ 163 w 173"/>
                <a:gd name="T17" fmla="*/ 121 h 220"/>
                <a:gd name="T18" fmla="*/ 163 w 173"/>
                <a:gd name="T19" fmla="*/ 128 h 220"/>
                <a:gd name="T20" fmla="*/ 163 w 173"/>
                <a:gd name="T21" fmla="*/ 143 h 220"/>
                <a:gd name="T22" fmla="*/ 163 w 173"/>
                <a:gd name="T23" fmla="*/ 158 h 220"/>
                <a:gd name="T24" fmla="*/ 163 w 173"/>
                <a:gd name="T25" fmla="*/ 188 h 220"/>
                <a:gd name="T26" fmla="*/ 161 w 173"/>
                <a:gd name="T27" fmla="*/ 200 h 220"/>
                <a:gd name="T28" fmla="*/ 161 w 173"/>
                <a:gd name="T29" fmla="*/ 201 h 220"/>
                <a:gd name="T30" fmla="*/ 153 w 173"/>
                <a:gd name="T31" fmla="*/ 209 h 220"/>
                <a:gd name="T32" fmla="*/ 123 w 173"/>
                <a:gd name="T33" fmla="*/ 210 h 220"/>
                <a:gd name="T34" fmla="*/ 58 w 173"/>
                <a:gd name="T35" fmla="*/ 211 h 220"/>
                <a:gd name="T36" fmla="*/ 35 w 173"/>
                <a:gd name="T37" fmla="*/ 213 h 220"/>
                <a:gd name="T38" fmla="*/ 36 w 173"/>
                <a:gd name="T39" fmla="*/ 212 h 220"/>
                <a:gd name="T40" fmla="*/ 7 w 173"/>
                <a:gd name="T41" fmla="*/ 197 h 220"/>
                <a:gd name="T42" fmla="*/ 8 w 173"/>
                <a:gd name="T43" fmla="*/ 188 h 220"/>
                <a:gd name="T44" fmla="*/ 9 w 173"/>
                <a:gd name="T45" fmla="*/ 75 h 220"/>
                <a:gd name="T46" fmla="*/ 24 w 173"/>
                <a:gd name="T47" fmla="*/ 9 h 220"/>
                <a:gd name="T48" fmla="*/ 35 w 173"/>
                <a:gd name="T49" fmla="*/ 10 h 220"/>
                <a:gd name="T50" fmla="*/ 53 w 173"/>
                <a:gd name="T51" fmla="*/ 10 h 220"/>
                <a:gd name="T52" fmla="*/ 101 w 173"/>
                <a:gd name="T53" fmla="*/ 57 h 220"/>
                <a:gd name="T54" fmla="*/ 100 w 173"/>
                <a:gd name="T55" fmla="*/ 61 h 220"/>
                <a:gd name="T56" fmla="*/ 102 w 173"/>
                <a:gd name="T57" fmla="*/ 60 h 220"/>
                <a:gd name="T58" fmla="*/ 102 w 173"/>
                <a:gd name="T59" fmla="*/ 58 h 220"/>
                <a:gd name="T60" fmla="*/ 102 w 173"/>
                <a:gd name="T61" fmla="*/ 58 h 220"/>
                <a:gd name="T62" fmla="*/ 105 w 173"/>
                <a:gd name="T63" fmla="*/ 54 h 220"/>
                <a:gd name="T64" fmla="*/ 106 w 173"/>
                <a:gd name="T65" fmla="*/ 28 h 220"/>
                <a:gd name="T66" fmla="*/ 101 w 173"/>
                <a:gd name="T67" fmla="*/ 7 h 220"/>
                <a:gd name="T68" fmla="*/ 101 w 173"/>
                <a:gd name="T69" fmla="*/ 7 h 220"/>
                <a:gd name="T70" fmla="*/ 70 w 173"/>
                <a:gd name="T71" fmla="*/ 6 h 220"/>
                <a:gd name="T72" fmla="*/ 63 w 173"/>
                <a:gd name="T73" fmla="*/ 6 h 220"/>
                <a:gd name="T74" fmla="*/ 47 w 173"/>
                <a:gd name="T75" fmla="*/ 4 h 220"/>
                <a:gd name="T76" fmla="*/ 44 w 173"/>
                <a:gd name="T77" fmla="*/ 5 h 220"/>
                <a:gd name="T78" fmla="*/ 2 w 173"/>
                <a:gd name="T79" fmla="*/ 46 h 220"/>
                <a:gd name="T80" fmla="*/ 3 w 173"/>
                <a:gd name="T81" fmla="*/ 115 h 220"/>
                <a:gd name="T82" fmla="*/ 23 w 173"/>
                <a:gd name="T83" fmla="*/ 219 h 220"/>
                <a:gd name="T84" fmla="*/ 149 w 173"/>
                <a:gd name="T85" fmla="*/ 215 h 220"/>
                <a:gd name="T86" fmla="*/ 168 w 173"/>
                <a:gd name="T87" fmla="*/ 157 h 220"/>
                <a:gd name="T88" fmla="*/ 32 w 173"/>
                <a:gd name="T89" fmla="*/ 10 h 220"/>
                <a:gd name="T90" fmla="*/ 32 w 173"/>
                <a:gd name="T91" fmla="*/ 10 h 220"/>
                <a:gd name="T92" fmla="*/ 101 w 173"/>
                <a:gd name="T93" fmla="*/ 59 h 220"/>
                <a:gd name="T94" fmla="*/ 101 w 173"/>
                <a:gd name="T95" fmla="*/ 59 h 220"/>
                <a:gd name="T96" fmla="*/ 26 w 173"/>
                <a:gd name="T97" fmla="*/ 5 h 220"/>
                <a:gd name="T98" fmla="*/ 21 w 173"/>
                <a:gd name="T99" fmla="*/ 5 h 220"/>
                <a:gd name="T100" fmla="*/ 20 w 173"/>
                <a:gd name="T101" fmla="*/ 5 h 220"/>
                <a:gd name="T102" fmla="*/ 155 w 173"/>
                <a:gd name="T103" fmla="*/ 209 h 220"/>
                <a:gd name="T104" fmla="*/ 155 w 173"/>
                <a:gd name="T105" fmla="*/ 209 h 220"/>
                <a:gd name="T106" fmla="*/ 163 w 173"/>
                <a:gd name="T107" fmla="*/ 1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3" h="220">
                  <a:moveTo>
                    <a:pt x="166" y="138"/>
                  </a:moveTo>
                  <a:cubicBezTo>
                    <a:pt x="166" y="138"/>
                    <a:pt x="166" y="130"/>
                    <a:pt x="166" y="128"/>
                  </a:cubicBezTo>
                  <a:cubicBezTo>
                    <a:pt x="166" y="128"/>
                    <a:pt x="167" y="129"/>
                    <a:pt x="167" y="130"/>
                  </a:cubicBezTo>
                  <a:cubicBezTo>
                    <a:pt x="167" y="119"/>
                    <a:pt x="170" y="71"/>
                    <a:pt x="160" y="68"/>
                  </a:cubicBezTo>
                  <a:cubicBezTo>
                    <a:pt x="164" y="72"/>
                    <a:pt x="158" y="69"/>
                    <a:pt x="157" y="69"/>
                  </a:cubicBezTo>
                  <a:cubicBezTo>
                    <a:pt x="148" y="69"/>
                    <a:pt x="153" y="69"/>
                    <a:pt x="145" y="69"/>
                  </a:cubicBezTo>
                  <a:cubicBezTo>
                    <a:pt x="152" y="67"/>
                    <a:pt x="145" y="69"/>
                    <a:pt x="144" y="68"/>
                  </a:cubicBezTo>
                  <a:cubicBezTo>
                    <a:pt x="140" y="68"/>
                    <a:pt x="137" y="69"/>
                    <a:pt x="133" y="71"/>
                  </a:cubicBezTo>
                  <a:cubicBezTo>
                    <a:pt x="134" y="70"/>
                    <a:pt x="113" y="70"/>
                    <a:pt x="107" y="69"/>
                  </a:cubicBezTo>
                  <a:cubicBezTo>
                    <a:pt x="108" y="69"/>
                    <a:pt x="107" y="70"/>
                    <a:pt x="106" y="70"/>
                  </a:cubicBezTo>
                  <a:cubicBezTo>
                    <a:pt x="110" y="74"/>
                    <a:pt x="127" y="69"/>
                    <a:pt x="128" y="73"/>
                  </a:cubicBezTo>
                  <a:cubicBezTo>
                    <a:pt x="128" y="70"/>
                    <a:pt x="158" y="72"/>
                    <a:pt x="158" y="72"/>
                  </a:cubicBezTo>
                  <a:cubicBezTo>
                    <a:pt x="161" y="71"/>
                    <a:pt x="165" y="78"/>
                    <a:pt x="165" y="79"/>
                  </a:cubicBezTo>
                  <a:cubicBezTo>
                    <a:pt x="162" y="76"/>
                    <a:pt x="165" y="83"/>
                    <a:pt x="163" y="78"/>
                  </a:cubicBezTo>
                  <a:cubicBezTo>
                    <a:pt x="163" y="80"/>
                    <a:pt x="163" y="81"/>
                    <a:pt x="163" y="81"/>
                  </a:cubicBezTo>
                  <a:cubicBezTo>
                    <a:pt x="163" y="85"/>
                    <a:pt x="162" y="90"/>
                    <a:pt x="163" y="95"/>
                  </a:cubicBezTo>
                  <a:cubicBezTo>
                    <a:pt x="164" y="104"/>
                    <a:pt x="164" y="114"/>
                    <a:pt x="163" y="123"/>
                  </a:cubicBezTo>
                  <a:cubicBezTo>
                    <a:pt x="162" y="121"/>
                    <a:pt x="162" y="124"/>
                    <a:pt x="163" y="121"/>
                  </a:cubicBezTo>
                  <a:cubicBezTo>
                    <a:pt x="162" y="124"/>
                    <a:pt x="162" y="127"/>
                    <a:pt x="162" y="130"/>
                  </a:cubicBezTo>
                  <a:cubicBezTo>
                    <a:pt x="162" y="129"/>
                    <a:pt x="162" y="128"/>
                    <a:pt x="163" y="128"/>
                  </a:cubicBezTo>
                  <a:cubicBezTo>
                    <a:pt x="163" y="133"/>
                    <a:pt x="164" y="140"/>
                    <a:pt x="162" y="145"/>
                  </a:cubicBezTo>
                  <a:cubicBezTo>
                    <a:pt x="162" y="144"/>
                    <a:pt x="163" y="144"/>
                    <a:pt x="163" y="143"/>
                  </a:cubicBezTo>
                  <a:cubicBezTo>
                    <a:pt x="163" y="146"/>
                    <a:pt x="166" y="158"/>
                    <a:pt x="165" y="160"/>
                  </a:cubicBezTo>
                  <a:cubicBezTo>
                    <a:pt x="164" y="159"/>
                    <a:pt x="164" y="158"/>
                    <a:pt x="163" y="158"/>
                  </a:cubicBezTo>
                  <a:cubicBezTo>
                    <a:pt x="162" y="156"/>
                    <a:pt x="163" y="163"/>
                    <a:pt x="164" y="162"/>
                  </a:cubicBezTo>
                  <a:cubicBezTo>
                    <a:pt x="163" y="167"/>
                    <a:pt x="163" y="182"/>
                    <a:pt x="163" y="188"/>
                  </a:cubicBezTo>
                  <a:cubicBezTo>
                    <a:pt x="163" y="188"/>
                    <a:pt x="163" y="189"/>
                    <a:pt x="162" y="188"/>
                  </a:cubicBezTo>
                  <a:cubicBezTo>
                    <a:pt x="162" y="191"/>
                    <a:pt x="162" y="197"/>
                    <a:pt x="161" y="200"/>
                  </a:cubicBezTo>
                  <a:cubicBezTo>
                    <a:pt x="161" y="199"/>
                    <a:pt x="162" y="198"/>
                    <a:pt x="162" y="197"/>
                  </a:cubicBezTo>
                  <a:cubicBezTo>
                    <a:pt x="163" y="198"/>
                    <a:pt x="163" y="200"/>
                    <a:pt x="161" y="201"/>
                  </a:cubicBezTo>
                  <a:cubicBezTo>
                    <a:pt x="161" y="203"/>
                    <a:pt x="155" y="206"/>
                    <a:pt x="152" y="208"/>
                  </a:cubicBezTo>
                  <a:cubicBezTo>
                    <a:pt x="153" y="209"/>
                    <a:pt x="157" y="206"/>
                    <a:pt x="153" y="209"/>
                  </a:cubicBezTo>
                  <a:cubicBezTo>
                    <a:pt x="149" y="210"/>
                    <a:pt x="142" y="210"/>
                    <a:pt x="140" y="210"/>
                  </a:cubicBezTo>
                  <a:cubicBezTo>
                    <a:pt x="144" y="211"/>
                    <a:pt x="118" y="211"/>
                    <a:pt x="123" y="210"/>
                  </a:cubicBezTo>
                  <a:cubicBezTo>
                    <a:pt x="112" y="210"/>
                    <a:pt x="95" y="208"/>
                    <a:pt x="85" y="211"/>
                  </a:cubicBezTo>
                  <a:cubicBezTo>
                    <a:pt x="83" y="211"/>
                    <a:pt x="58" y="213"/>
                    <a:pt x="58" y="211"/>
                  </a:cubicBezTo>
                  <a:cubicBezTo>
                    <a:pt x="59" y="211"/>
                    <a:pt x="60" y="211"/>
                    <a:pt x="60" y="211"/>
                  </a:cubicBezTo>
                  <a:cubicBezTo>
                    <a:pt x="54" y="207"/>
                    <a:pt x="41" y="213"/>
                    <a:pt x="35" y="213"/>
                  </a:cubicBezTo>
                  <a:cubicBezTo>
                    <a:pt x="37" y="213"/>
                    <a:pt x="39" y="212"/>
                    <a:pt x="41" y="211"/>
                  </a:cubicBezTo>
                  <a:cubicBezTo>
                    <a:pt x="40" y="212"/>
                    <a:pt x="37" y="212"/>
                    <a:pt x="36" y="212"/>
                  </a:cubicBezTo>
                  <a:cubicBezTo>
                    <a:pt x="35" y="212"/>
                    <a:pt x="26" y="213"/>
                    <a:pt x="22" y="212"/>
                  </a:cubicBezTo>
                  <a:cubicBezTo>
                    <a:pt x="16" y="210"/>
                    <a:pt x="5" y="205"/>
                    <a:pt x="7" y="197"/>
                  </a:cubicBezTo>
                  <a:cubicBezTo>
                    <a:pt x="9" y="198"/>
                    <a:pt x="8" y="190"/>
                    <a:pt x="7" y="195"/>
                  </a:cubicBezTo>
                  <a:cubicBezTo>
                    <a:pt x="7" y="194"/>
                    <a:pt x="7" y="183"/>
                    <a:pt x="8" y="188"/>
                  </a:cubicBezTo>
                  <a:cubicBezTo>
                    <a:pt x="5" y="159"/>
                    <a:pt x="16" y="124"/>
                    <a:pt x="9" y="97"/>
                  </a:cubicBezTo>
                  <a:cubicBezTo>
                    <a:pt x="12" y="93"/>
                    <a:pt x="9" y="80"/>
                    <a:pt x="9" y="75"/>
                  </a:cubicBezTo>
                  <a:cubicBezTo>
                    <a:pt x="8" y="66"/>
                    <a:pt x="10" y="58"/>
                    <a:pt x="9" y="49"/>
                  </a:cubicBezTo>
                  <a:cubicBezTo>
                    <a:pt x="7" y="38"/>
                    <a:pt x="1" y="3"/>
                    <a:pt x="24" y="9"/>
                  </a:cubicBezTo>
                  <a:cubicBezTo>
                    <a:pt x="22" y="9"/>
                    <a:pt x="20" y="10"/>
                    <a:pt x="19" y="10"/>
                  </a:cubicBezTo>
                  <a:cubicBezTo>
                    <a:pt x="21" y="10"/>
                    <a:pt x="31" y="12"/>
                    <a:pt x="35" y="10"/>
                  </a:cubicBezTo>
                  <a:cubicBezTo>
                    <a:pt x="34" y="10"/>
                    <a:pt x="31" y="9"/>
                    <a:pt x="30" y="9"/>
                  </a:cubicBezTo>
                  <a:cubicBezTo>
                    <a:pt x="35" y="7"/>
                    <a:pt x="50" y="12"/>
                    <a:pt x="53" y="10"/>
                  </a:cubicBezTo>
                  <a:cubicBezTo>
                    <a:pt x="65" y="7"/>
                    <a:pt x="81" y="5"/>
                    <a:pt x="94" y="9"/>
                  </a:cubicBezTo>
                  <a:cubicBezTo>
                    <a:pt x="104" y="13"/>
                    <a:pt x="105" y="45"/>
                    <a:pt x="101" y="57"/>
                  </a:cubicBezTo>
                  <a:cubicBezTo>
                    <a:pt x="101" y="57"/>
                    <a:pt x="101" y="57"/>
                    <a:pt x="100" y="57"/>
                  </a:cubicBezTo>
                  <a:cubicBezTo>
                    <a:pt x="100" y="57"/>
                    <a:pt x="99" y="59"/>
                    <a:pt x="100" y="61"/>
                  </a:cubicBezTo>
                  <a:cubicBezTo>
                    <a:pt x="100" y="61"/>
                    <a:pt x="100" y="60"/>
                    <a:pt x="101" y="60"/>
                  </a:cubicBezTo>
                  <a:cubicBezTo>
                    <a:pt x="101" y="62"/>
                    <a:pt x="101" y="62"/>
                    <a:pt x="102" y="60"/>
                  </a:cubicBezTo>
                  <a:cubicBezTo>
                    <a:pt x="101" y="60"/>
                    <a:pt x="101" y="59"/>
                    <a:pt x="101" y="59"/>
                  </a:cubicBezTo>
                  <a:cubicBezTo>
                    <a:pt x="102" y="59"/>
                    <a:pt x="102" y="58"/>
                    <a:pt x="102" y="58"/>
                  </a:cubicBezTo>
                  <a:cubicBezTo>
                    <a:pt x="102" y="58"/>
                    <a:pt x="102" y="58"/>
                    <a:pt x="102" y="58"/>
                  </a:cubicBezTo>
                  <a:cubicBezTo>
                    <a:pt x="102" y="58"/>
                    <a:pt x="102" y="58"/>
                    <a:pt x="102" y="58"/>
                  </a:cubicBezTo>
                  <a:cubicBezTo>
                    <a:pt x="102" y="57"/>
                    <a:pt x="102" y="57"/>
                    <a:pt x="102" y="57"/>
                  </a:cubicBezTo>
                  <a:cubicBezTo>
                    <a:pt x="103" y="57"/>
                    <a:pt x="105" y="56"/>
                    <a:pt x="105" y="54"/>
                  </a:cubicBezTo>
                  <a:cubicBezTo>
                    <a:pt x="105" y="55"/>
                    <a:pt x="106" y="47"/>
                    <a:pt x="106" y="47"/>
                  </a:cubicBezTo>
                  <a:cubicBezTo>
                    <a:pt x="104" y="41"/>
                    <a:pt x="105" y="33"/>
                    <a:pt x="106" y="28"/>
                  </a:cubicBezTo>
                  <a:cubicBezTo>
                    <a:pt x="106" y="28"/>
                    <a:pt x="104" y="11"/>
                    <a:pt x="102" y="8"/>
                  </a:cubicBezTo>
                  <a:cubicBezTo>
                    <a:pt x="102" y="8"/>
                    <a:pt x="101" y="7"/>
                    <a:pt x="101" y="7"/>
                  </a:cubicBezTo>
                  <a:cubicBezTo>
                    <a:pt x="101" y="7"/>
                    <a:pt x="102" y="7"/>
                    <a:pt x="102" y="7"/>
                  </a:cubicBezTo>
                  <a:cubicBezTo>
                    <a:pt x="102" y="7"/>
                    <a:pt x="101" y="7"/>
                    <a:pt x="101" y="7"/>
                  </a:cubicBezTo>
                  <a:cubicBezTo>
                    <a:pt x="97" y="6"/>
                    <a:pt x="89" y="1"/>
                    <a:pt x="91" y="3"/>
                  </a:cubicBezTo>
                  <a:cubicBezTo>
                    <a:pt x="85" y="2"/>
                    <a:pt x="73" y="7"/>
                    <a:pt x="70" y="6"/>
                  </a:cubicBezTo>
                  <a:cubicBezTo>
                    <a:pt x="70" y="6"/>
                    <a:pt x="71" y="4"/>
                    <a:pt x="71" y="4"/>
                  </a:cubicBezTo>
                  <a:cubicBezTo>
                    <a:pt x="68" y="5"/>
                    <a:pt x="66" y="5"/>
                    <a:pt x="63" y="6"/>
                  </a:cubicBezTo>
                  <a:cubicBezTo>
                    <a:pt x="63" y="5"/>
                    <a:pt x="69" y="4"/>
                    <a:pt x="68" y="4"/>
                  </a:cubicBezTo>
                  <a:cubicBezTo>
                    <a:pt x="64" y="5"/>
                    <a:pt x="46" y="6"/>
                    <a:pt x="47" y="4"/>
                  </a:cubicBezTo>
                  <a:cubicBezTo>
                    <a:pt x="45" y="5"/>
                    <a:pt x="43" y="5"/>
                    <a:pt x="41" y="5"/>
                  </a:cubicBezTo>
                  <a:cubicBezTo>
                    <a:pt x="42" y="5"/>
                    <a:pt x="43" y="5"/>
                    <a:pt x="44" y="5"/>
                  </a:cubicBezTo>
                  <a:cubicBezTo>
                    <a:pt x="34" y="0"/>
                    <a:pt x="15" y="2"/>
                    <a:pt x="7" y="9"/>
                  </a:cubicBezTo>
                  <a:cubicBezTo>
                    <a:pt x="0" y="20"/>
                    <a:pt x="2" y="33"/>
                    <a:pt x="2" y="46"/>
                  </a:cubicBezTo>
                  <a:cubicBezTo>
                    <a:pt x="2" y="69"/>
                    <a:pt x="2" y="91"/>
                    <a:pt x="2" y="113"/>
                  </a:cubicBezTo>
                  <a:cubicBezTo>
                    <a:pt x="2" y="110"/>
                    <a:pt x="3" y="115"/>
                    <a:pt x="3" y="115"/>
                  </a:cubicBezTo>
                  <a:cubicBezTo>
                    <a:pt x="0" y="138"/>
                    <a:pt x="1" y="168"/>
                    <a:pt x="1" y="193"/>
                  </a:cubicBezTo>
                  <a:cubicBezTo>
                    <a:pt x="1" y="207"/>
                    <a:pt x="8" y="218"/>
                    <a:pt x="23" y="219"/>
                  </a:cubicBezTo>
                  <a:cubicBezTo>
                    <a:pt x="30" y="219"/>
                    <a:pt x="57" y="218"/>
                    <a:pt x="57" y="218"/>
                  </a:cubicBezTo>
                  <a:cubicBezTo>
                    <a:pt x="87" y="212"/>
                    <a:pt x="119" y="220"/>
                    <a:pt x="149" y="215"/>
                  </a:cubicBezTo>
                  <a:cubicBezTo>
                    <a:pt x="149" y="215"/>
                    <a:pt x="149" y="215"/>
                    <a:pt x="149" y="216"/>
                  </a:cubicBezTo>
                  <a:cubicBezTo>
                    <a:pt x="173" y="208"/>
                    <a:pt x="170" y="174"/>
                    <a:pt x="168" y="157"/>
                  </a:cubicBezTo>
                  <a:cubicBezTo>
                    <a:pt x="167" y="161"/>
                    <a:pt x="165" y="142"/>
                    <a:pt x="166" y="138"/>
                  </a:cubicBezTo>
                  <a:close/>
                  <a:moveTo>
                    <a:pt x="32" y="10"/>
                  </a:moveTo>
                  <a:cubicBezTo>
                    <a:pt x="30" y="10"/>
                    <a:pt x="31" y="10"/>
                    <a:pt x="31" y="10"/>
                  </a:cubicBezTo>
                  <a:cubicBezTo>
                    <a:pt x="30" y="10"/>
                    <a:pt x="33" y="10"/>
                    <a:pt x="32" y="10"/>
                  </a:cubicBezTo>
                  <a:close/>
                  <a:moveTo>
                    <a:pt x="101" y="59"/>
                  </a:moveTo>
                  <a:cubicBezTo>
                    <a:pt x="101" y="59"/>
                    <a:pt x="101" y="59"/>
                    <a:pt x="101" y="59"/>
                  </a:cubicBezTo>
                  <a:cubicBezTo>
                    <a:pt x="101" y="59"/>
                    <a:pt x="101" y="58"/>
                    <a:pt x="101" y="58"/>
                  </a:cubicBezTo>
                  <a:cubicBezTo>
                    <a:pt x="101" y="59"/>
                    <a:pt x="101" y="59"/>
                    <a:pt x="101" y="59"/>
                  </a:cubicBezTo>
                  <a:close/>
                  <a:moveTo>
                    <a:pt x="26" y="5"/>
                  </a:moveTo>
                  <a:cubicBezTo>
                    <a:pt x="29" y="4"/>
                    <a:pt x="27" y="4"/>
                    <a:pt x="26" y="5"/>
                  </a:cubicBezTo>
                  <a:close/>
                  <a:moveTo>
                    <a:pt x="23" y="5"/>
                  </a:moveTo>
                  <a:cubicBezTo>
                    <a:pt x="23" y="5"/>
                    <a:pt x="21" y="5"/>
                    <a:pt x="21" y="5"/>
                  </a:cubicBezTo>
                  <a:cubicBezTo>
                    <a:pt x="21" y="5"/>
                    <a:pt x="22" y="5"/>
                    <a:pt x="23" y="5"/>
                  </a:cubicBezTo>
                  <a:close/>
                  <a:moveTo>
                    <a:pt x="20" y="5"/>
                  </a:moveTo>
                  <a:cubicBezTo>
                    <a:pt x="21" y="5"/>
                    <a:pt x="21" y="5"/>
                    <a:pt x="20" y="5"/>
                  </a:cubicBezTo>
                  <a:close/>
                  <a:moveTo>
                    <a:pt x="155" y="209"/>
                  </a:moveTo>
                  <a:cubicBezTo>
                    <a:pt x="156" y="208"/>
                    <a:pt x="157" y="208"/>
                    <a:pt x="158" y="207"/>
                  </a:cubicBezTo>
                  <a:cubicBezTo>
                    <a:pt x="158" y="208"/>
                    <a:pt x="157" y="208"/>
                    <a:pt x="155" y="209"/>
                  </a:cubicBezTo>
                  <a:close/>
                  <a:moveTo>
                    <a:pt x="163" y="190"/>
                  </a:moveTo>
                  <a:cubicBezTo>
                    <a:pt x="163" y="189"/>
                    <a:pt x="163" y="189"/>
                    <a:pt x="163" y="189"/>
                  </a:cubicBezTo>
                  <a:cubicBezTo>
                    <a:pt x="163" y="189"/>
                    <a:pt x="163" y="190"/>
                    <a:pt x="163" y="19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6" name="Freeform 9376"/>
            <p:cNvSpPr>
              <a:spLocks noEditPoints="1"/>
            </p:cNvSpPr>
            <p:nvPr/>
          </p:nvSpPr>
          <p:spPr bwMode="auto">
            <a:xfrm>
              <a:off x="398463" y="0"/>
              <a:ext cx="244475" cy="252413"/>
            </a:xfrm>
            <a:custGeom>
              <a:avLst/>
              <a:gdLst>
                <a:gd name="T0" fmla="*/ 5 w 65"/>
                <a:gd name="T1" fmla="*/ 30 h 67"/>
                <a:gd name="T2" fmla="*/ 12 w 65"/>
                <a:gd name="T3" fmla="*/ 58 h 67"/>
                <a:gd name="T4" fmla="*/ 6 w 65"/>
                <a:gd name="T5" fmla="*/ 39 h 67"/>
                <a:gd name="T6" fmla="*/ 8 w 65"/>
                <a:gd name="T7" fmla="*/ 39 h 67"/>
                <a:gd name="T8" fmla="*/ 10 w 65"/>
                <a:gd name="T9" fmla="*/ 33 h 67"/>
                <a:gd name="T10" fmla="*/ 8 w 65"/>
                <a:gd name="T11" fmla="*/ 32 h 67"/>
                <a:gd name="T12" fmla="*/ 9 w 65"/>
                <a:gd name="T13" fmla="*/ 24 h 67"/>
                <a:gd name="T14" fmla="*/ 8 w 65"/>
                <a:gd name="T15" fmla="*/ 17 h 67"/>
                <a:gd name="T16" fmla="*/ 9 w 65"/>
                <a:gd name="T17" fmla="*/ 12 h 67"/>
                <a:gd name="T18" fmla="*/ 13 w 65"/>
                <a:gd name="T19" fmla="*/ 16 h 67"/>
                <a:gd name="T20" fmla="*/ 18 w 65"/>
                <a:gd name="T21" fmla="*/ 21 h 67"/>
                <a:gd name="T22" fmla="*/ 23 w 65"/>
                <a:gd name="T23" fmla="*/ 31 h 67"/>
                <a:gd name="T24" fmla="*/ 50 w 65"/>
                <a:gd name="T25" fmla="*/ 55 h 67"/>
                <a:gd name="T26" fmla="*/ 49 w 65"/>
                <a:gd name="T27" fmla="*/ 56 h 67"/>
                <a:gd name="T28" fmla="*/ 50 w 65"/>
                <a:gd name="T29" fmla="*/ 57 h 67"/>
                <a:gd name="T30" fmla="*/ 54 w 65"/>
                <a:gd name="T31" fmla="*/ 59 h 67"/>
                <a:gd name="T32" fmla="*/ 52 w 65"/>
                <a:gd name="T33" fmla="*/ 59 h 67"/>
                <a:gd name="T34" fmla="*/ 49 w 65"/>
                <a:gd name="T35" fmla="*/ 57 h 67"/>
                <a:gd name="T36" fmla="*/ 47 w 65"/>
                <a:gd name="T37" fmla="*/ 57 h 67"/>
                <a:gd name="T38" fmla="*/ 48 w 65"/>
                <a:gd name="T39" fmla="*/ 59 h 67"/>
                <a:gd name="T40" fmla="*/ 20 w 65"/>
                <a:gd name="T41" fmla="*/ 57 h 67"/>
                <a:gd name="T42" fmla="*/ 18 w 65"/>
                <a:gd name="T43" fmla="*/ 59 h 67"/>
                <a:gd name="T44" fmla="*/ 13 w 65"/>
                <a:gd name="T45" fmla="*/ 59 h 67"/>
                <a:gd name="T46" fmla="*/ 17 w 65"/>
                <a:gd name="T47" fmla="*/ 60 h 67"/>
                <a:gd name="T48" fmla="*/ 20 w 65"/>
                <a:gd name="T49" fmla="*/ 62 h 67"/>
                <a:gd name="T50" fmla="*/ 32 w 65"/>
                <a:gd name="T51" fmla="*/ 62 h 67"/>
                <a:gd name="T52" fmla="*/ 34 w 65"/>
                <a:gd name="T53" fmla="*/ 65 h 67"/>
                <a:gd name="T54" fmla="*/ 41 w 65"/>
                <a:gd name="T55" fmla="*/ 62 h 67"/>
                <a:gd name="T56" fmla="*/ 40 w 65"/>
                <a:gd name="T57" fmla="*/ 64 h 67"/>
                <a:gd name="T58" fmla="*/ 48 w 65"/>
                <a:gd name="T59" fmla="*/ 63 h 67"/>
                <a:gd name="T60" fmla="*/ 47 w 65"/>
                <a:gd name="T61" fmla="*/ 63 h 67"/>
                <a:gd name="T62" fmla="*/ 65 w 65"/>
                <a:gd name="T63" fmla="*/ 63 h 67"/>
                <a:gd name="T64" fmla="*/ 4 w 65"/>
                <a:gd name="T65" fmla="*/ 0 h 67"/>
                <a:gd name="T66" fmla="*/ 4 w 65"/>
                <a:gd name="T67" fmla="*/ 23 h 67"/>
                <a:gd name="T68" fmla="*/ 5 w 65"/>
                <a:gd name="T69" fmla="*/ 30 h 67"/>
                <a:gd name="T70" fmla="*/ 18 w 65"/>
                <a:gd name="T71" fmla="*/ 61 h 67"/>
                <a:gd name="T72" fmla="*/ 18 w 65"/>
                <a:gd name="T73" fmla="*/ 60 h 67"/>
                <a:gd name="T74" fmla="*/ 18 w 65"/>
                <a:gd name="T75" fmla="*/ 60 h 67"/>
                <a:gd name="T76" fmla="*/ 18 w 65"/>
                <a:gd name="T77" fmla="*/ 61 h 67"/>
                <a:gd name="T78" fmla="*/ 23 w 65"/>
                <a:gd name="T79" fmla="*/ 61 h 67"/>
                <a:gd name="T80" fmla="*/ 23 w 65"/>
                <a:gd name="T81" fmla="*/ 61 h 67"/>
                <a:gd name="T82" fmla="*/ 23 w 65"/>
                <a:gd name="T83" fmla="*/ 61 h 67"/>
                <a:gd name="T84" fmla="*/ 23 w 65"/>
                <a:gd name="T85" fmla="*/ 61 h 67"/>
                <a:gd name="T86" fmla="*/ 23 w 65"/>
                <a:gd name="T87" fmla="*/ 61 h 67"/>
                <a:gd name="T88" fmla="*/ 55 w 65"/>
                <a:gd name="T89" fmla="*/ 62 h 67"/>
                <a:gd name="T90" fmla="*/ 55 w 65"/>
                <a:gd name="T91" fmla="*/ 62 h 67"/>
                <a:gd name="T92" fmla="*/ 9 w 65"/>
                <a:gd name="T93" fmla="*/ 24 h 67"/>
                <a:gd name="T94" fmla="*/ 7 w 65"/>
                <a:gd name="T95" fmla="*/ 25 h 67"/>
                <a:gd name="T96" fmla="*/ 9 w 65"/>
                <a:gd name="T97"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 h="67">
                  <a:moveTo>
                    <a:pt x="5" y="30"/>
                  </a:moveTo>
                  <a:cubicBezTo>
                    <a:pt x="0" y="32"/>
                    <a:pt x="3" y="52"/>
                    <a:pt x="12" y="58"/>
                  </a:cubicBezTo>
                  <a:cubicBezTo>
                    <a:pt x="13" y="55"/>
                    <a:pt x="7" y="42"/>
                    <a:pt x="6" y="39"/>
                  </a:cubicBezTo>
                  <a:cubicBezTo>
                    <a:pt x="7" y="39"/>
                    <a:pt x="8" y="38"/>
                    <a:pt x="8" y="39"/>
                  </a:cubicBezTo>
                  <a:cubicBezTo>
                    <a:pt x="7" y="36"/>
                    <a:pt x="7" y="35"/>
                    <a:pt x="10" y="33"/>
                  </a:cubicBezTo>
                  <a:cubicBezTo>
                    <a:pt x="9" y="33"/>
                    <a:pt x="8" y="32"/>
                    <a:pt x="8" y="32"/>
                  </a:cubicBezTo>
                  <a:cubicBezTo>
                    <a:pt x="8" y="31"/>
                    <a:pt x="10" y="26"/>
                    <a:pt x="9" y="24"/>
                  </a:cubicBezTo>
                  <a:cubicBezTo>
                    <a:pt x="10" y="22"/>
                    <a:pt x="7" y="19"/>
                    <a:pt x="8" y="17"/>
                  </a:cubicBezTo>
                  <a:cubicBezTo>
                    <a:pt x="9" y="19"/>
                    <a:pt x="9" y="15"/>
                    <a:pt x="9" y="12"/>
                  </a:cubicBezTo>
                  <a:cubicBezTo>
                    <a:pt x="10" y="16"/>
                    <a:pt x="12" y="16"/>
                    <a:pt x="13" y="16"/>
                  </a:cubicBezTo>
                  <a:cubicBezTo>
                    <a:pt x="13" y="20"/>
                    <a:pt x="14" y="19"/>
                    <a:pt x="18" y="21"/>
                  </a:cubicBezTo>
                  <a:cubicBezTo>
                    <a:pt x="14" y="20"/>
                    <a:pt x="22" y="26"/>
                    <a:pt x="23" y="31"/>
                  </a:cubicBezTo>
                  <a:cubicBezTo>
                    <a:pt x="31" y="35"/>
                    <a:pt x="42" y="54"/>
                    <a:pt x="50" y="55"/>
                  </a:cubicBezTo>
                  <a:cubicBezTo>
                    <a:pt x="50" y="55"/>
                    <a:pt x="49" y="56"/>
                    <a:pt x="49" y="56"/>
                  </a:cubicBezTo>
                  <a:cubicBezTo>
                    <a:pt x="49" y="56"/>
                    <a:pt x="54" y="58"/>
                    <a:pt x="50" y="57"/>
                  </a:cubicBezTo>
                  <a:cubicBezTo>
                    <a:pt x="52" y="57"/>
                    <a:pt x="53" y="58"/>
                    <a:pt x="54" y="59"/>
                  </a:cubicBezTo>
                  <a:cubicBezTo>
                    <a:pt x="53" y="58"/>
                    <a:pt x="51" y="58"/>
                    <a:pt x="52" y="59"/>
                  </a:cubicBezTo>
                  <a:cubicBezTo>
                    <a:pt x="46" y="55"/>
                    <a:pt x="53" y="59"/>
                    <a:pt x="49" y="57"/>
                  </a:cubicBezTo>
                  <a:cubicBezTo>
                    <a:pt x="49" y="57"/>
                    <a:pt x="47" y="57"/>
                    <a:pt x="47" y="57"/>
                  </a:cubicBezTo>
                  <a:cubicBezTo>
                    <a:pt x="47" y="57"/>
                    <a:pt x="48" y="59"/>
                    <a:pt x="48" y="59"/>
                  </a:cubicBezTo>
                  <a:cubicBezTo>
                    <a:pt x="46" y="56"/>
                    <a:pt x="25" y="58"/>
                    <a:pt x="20" y="57"/>
                  </a:cubicBezTo>
                  <a:cubicBezTo>
                    <a:pt x="19" y="58"/>
                    <a:pt x="18" y="58"/>
                    <a:pt x="18" y="59"/>
                  </a:cubicBezTo>
                  <a:cubicBezTo>
                    <a:pt x="17" y="57"/>
                    <a:pt x="14" y="58"/>
                    <a:pt x="13" y="59"/>
                  </a:cubicBezTo>
                  <a:cubicBezTo>
                    <a:pt x="14" y="60"/>
                    <a:pt x="16" y="60"/>
                    <a:pt x="17" y="60"/>
                  </a:cubicBezTo>
                  <a:cubicBezTo>
                    <a:pt x="16" y="62"/>
                    <a:pt x="18" y="62"/>
                    <a:pt x="20" y="62"/>
                  </a:cubicBezTo>
                  <a:cubicBezTo>
                    <a:pt x="23" y="65"/>
                    <a:pt x="29" y="67"/>
                    <a:pt x="32" y="62"/>
                  </a:cubicBezTo>
                  <a:cubicBezTo>
                    <a:pt x="32" y="66"/>
                    <a:pt x="32" y="62"/>
                    <a:pt x="34" y="65"/>
                  </a:cubicBezTo>
                  <a:cubicBezTo>
                    <a:pt x="38" y="65"/>
                    <a:pt x="38" y="60"/>
                    <a:pt x="41" y="62"/>
                  </a:cubicBezTo>
                  <a:cubicBezTo>
                    <a:pt x="42" y="63"/>
                    <a:pt x="40" y="62"/>
                    <a:pt x="40" y="64"/>
                  </a:cubicBezTo>
                  <a:cubicBezTo>
                    <a:pt x="42" y="65"/>
                    <a:pt x="44" y="61"/>
                    <a:pt x="48" y="63"/>
                  </a:cubicBezTo>
                  <a:cubicBezTo>
                    <a:pt x="47" y="63"/>
                    <a:pt x="47" y="63"/>
                    <a:pt x="47" y="63"/>
                  </a:cubicBezTo>
                  <a:cubicBezTo>
                    <a:pt x="49" y="65"/>
                    <a:pt x="65" y="64"/>
                    <a:pt x="65" y="63"/>
                  </a:cubicBezTo>
                  <a:cubicBezTo>
                    <a:pt x="42" y="46"/>
                    <a:pt x="27" y="19"/>
                    <a:pt x="4" y="0"/>
                  </a:cubicBezTo>
                  <a:cubicBezTo>
                    <a:pt x="6" y="8"/>
                    <a:pt x="3" y="13"/>
                    <a:pt x="4" y="23"/>
                  </a:cubicBezTo>
                  <a:cubicBezTo>
                    <a:pt x="1" y="19"/>
                    <a:pt x="2" y="29"/>
                    <a:pt x="5" y="30"/>
                  </a:cubicBezTo>
                  <a:close/>
                  <a:moveTo>
                    <a:pt x="18" y="61"/>
                  </a:moveTo>
                  <a:cubicBezTo>
                    <a:pt x="18" y="61"/>
                    <a:pt x="18" y="60"/>
                    <a:pt x="18" y="60"/>
                  </a:cubicBezTo>
                  <a:cubicBezTo>
                    <a:pt x="18" y="60"/>
                    <a:pt x="18" y="60"/>
                    <a:pt x="18" y="60"/>
                  </a:cubicBezTo>
                  <a:cubicBezTo>
                    <a:pt x="18" y="60"/>
                    <a:pt x="18" y="61"/>
                    <a:pt x="18" y="61"/>
                  </a:cubicBezTo>
                  <a:close/>
                  <a:moveTo>
                    <a:pt x="23" y="61"/>
                  </a:moveTo>
                  <a:cubicBezTo>
                    <a:pt x="23" y="61"/>
                    <a:pt x="23" y="61"/>
                    <a:pt x="23" y="61"/>
                  </a:cubicBezTo>
                  <a:cubicBezTo>
                    <a:pt x="23" y="61"/>
                    <a:pt x="23" y="61"/>
                    <a:pt x="23" y="61"/>
                  </a:cubicBezTo>
                  <a:cubicBezTo>
                    <a:pt x="23" y="61"/>
                    <a:pt x="23" y="61"/>
                    <a:pt x="23" y="61"/>
                  </a:cubicBezTo>
                  <a:cubicBezTo>
                    <a:pt x="23" y="61"/>
                    <a:pt x="23" y="61"/>
                    <a:pt x="23" y="61"/>
                  </a:cubicBezTo>
                  <a:close/>
                  <a:moveTo>
                    <a:pt x="55" y="62"/>
                  </a:moveTo>
                  <a:cubicBezTo>
                    <a:pt x="54" y="62"/>
                    <a:pt x="53" y="61"/>
                    <a:pt x="55" y="62"/>
                  </a:cubicBezTo>
                  <a:close/>
                  <a:moveTo>
                    <a:pt x="9" y="24"/>
                  </a:moveTo>
                  <a:cubicBezTo>
                    <a:pt x="9" y="26"/>
                    <a:pt x="9" y="25"/>
                    <a:pt x="7" y="25"/>
                  </a:cubicBezTo>
                  <a:cubicBezTo>
                    <a:pt x="8" y="25"/>
                    <a:pt x="8" y="25"/>
                    <a:pt x="9" y="2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7" name="Freeform 9377"/>
            <p:cNvSpPr>
              <a:spLocks/>
            </p:cNvSpPr>
            <p:nvPr/>
          </p:nvSpPr>
          <p:spPr bwMode="auto">
            <a:xfrm>
              <a:off x="514350" y="785813"/>
              <a:ext cx="68263" cy="26988"/>
            </a:xfrm>
            <a:custGeom>
              <a:avLst/>
              <a:gdLst>
                <a:gd name="T0" fmla="*/ 2 w 18"/>
                <a:gd name="T1" fmla="*/ 7 h 7"/>
                <a:gd name="T2" fmla="*/ 13 w 18"/>
                <a:gd name="T3" fmla="*/ 2 h 7"/>
                <a:gd name="T4" fmla="*/ 16 w 18"/>
                <a:gd name="T5" fmla="*/ 1 h 7"/>
                <a:gd name="T6" fmla="*/ 14 w 18"/>
                <a:gd name="T7" fmla="*/ 3 h 7"/>
                <a:gd name="T8" fmla="*/ 8 w 18"/>
                <a:gd name="T9" fmla="*/ 7 h 7"/>
                <a:gd name="T10" fmla="*/ 9 w 18"/>
                <a:gd name="T11" fmla="*/ 7 h 7"/>
                <a:gd name="T12" fmla="*/ 18 w 18"/>
                <a:gd name="T13" fmla="*/ 1 h 7"/>
                <a:gd name="T14" fmla="*/ 17 w 18"/>
                <a:gd name="T15" fmla="*/ 0 h 7"/>
                <a:gd name="T16" fmla="*/ 1 w 18"/>
                <a:gd name="T17" fmla="*/ 7 h 7"/>
                <a:gd name="T18" fmla="*/ 2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2" y="7"/>
                  </a:moveTo>
                  <a:cubicBezTo>
                    <a:pt x="6" y="5"/>
                    <a:pt x="9" y="4"/>
                    <a:pt x="13" y="2"/>
                  </a:cubicBezTo>
                  <a:cubicBezTo>
                    <a:pt x="14" y="2"/>
                    <a:pt x="15" y="1"/>
                    <a:pt x="16" y="1"/>
                  </a:cubicBezTo>
                  <a:cubicBezTo>
                    <a:pt x="15" y="1"/>
                    <a:pt x="15" y="2"/>
                    <a:pt x="14" y="3"/>
                  </a:cubicBezTo>
                  <a:cubicBezTo>
                    <a:pt x="12" y="4"/>
                    <a:pt x="10" y="6"/>
                    <a:pt x="8" y="7"/>
                  </a:cubicBezTo>
                  <a:cubicBezTo>
                    <a:pt x="8" y="7"/>
                    <a:pt x="9" y="7"/>
                    <a:pt x="9" y="7"/>
                  </a:cubicBezTo>
                  <a:cubicBezTo>
                    <a:pt x="12" y="5"/>
                    <a:pt x="15" y="3"/>
                    <a:pt x="18" y="1"/>
                  </a:cubicBezTo>
                  <a:cubicBezTo>
                    <a:pt x="18" y="0"/>
                    <a:pt x="17" y="0"/>
                    <a:pt x="17" y="0"/>
                  </a:cubicBezTo>
                  <a:cubicBezTo>
                    <a:pt x="12" y="2"/>
                    <a:pt x="6" y="5"/>
                    <a:pt x="1" y="7"/>
                  </a:cubicBezTo>
                  <a:cubicBezTo>
                    <a:pt x="0" y="7"/>
                    <a:pt x="2" y="7"/>
                    <a:pt x="2"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8" name="Freeform 9378"/>
            <p:cNvSpPr>
              <a:spLocks/>
            </p:cNvSpPr>
            <p:nvPr/>
          </p:nvSpPr>
          <p:spPr bwMode="auto">
            <a:xfrm>
              <a:off x="488950" y="711200"/>
              <a:ext cx="131763" cy="96838"/>
            </a:xfrm>
            <a:custGeom>
              <a:avLst/>
              <a:gdLst>
                <a:gd name="T0" fmla="*/ 34 w 35"/>
                <a:gd name="T1" fmla="*/ 0 h 26"/>
                <a:gd name="T2" fmla="*/ 1 w 35"/>
                <a:gd name="T3" fmla="*/ 25 h 26"/>
                <a:gd name="T4" fmla="*/ 2 w 35"/>
                <a:gd name="T5" fmla="*/ 26 h 26"/>
                <a:gd name="T6" fmla="*/ 35 w 35"/>
                <a:gd name="T7" fmla="*/ 1 h 26"/>
                <a:gd name="T8" fmla="*/ 34 w 35"/>
                <a:gd name="T9" fmla="*/ 0 h 26"/>
              </a:gdLst>
              <a:ahLst/>
              <a:cxnLst>
                <a:cxn ang="0">
                  <a:pos x="T0" y="T1"/>
                </a:cxn>
                <a:cxn ang="0">
                  <a:pos x="T2" y="T3"/>
                </a:cxn>
                <a:cxn ang="0">
                  <a:pos x="T4" y="T5"/>
                </a:cxn>
                <a:cxn ang="0">
                  <a:pos x="T6" y="T7"/>
                </a:cxn>
                <a:cxn ang="0">
                  <a:pos x="T8" y="T9"/>
                </a:cxn>
              </a:cxnLst>
              <a:rect l="0" t="0" r="r" b="b"/>
              <a:pathLst>
                <a:path w="35" h="26">
                  <a:moveTo>
                    <a:pt x="34" y="0"/>
                  </a:moveTo>
                  <a:cubicBezTo>
                    <a:pt x="23" y="9"/>
                    <a:pt x="12" y="17"/>
                    <a:pt x="1" y="25"/>
                  </a:cubicBezTo>
                  <a:cubicBezTo>
                    <a:pt x="0" y="26"/>
                    <a:pt x="2" y="26"/>
                    <a:pt x="2" y="26"/>
                  </a:cubicBezTo>
                  <a:cubicBezTo>
                    <a:pt x="13" y="17"/>
                    <a:pt x="24" y="10"/>
                    <a:pt x="35" y="1"/>
                  </a:cubicBezTo>
                  <a:cubicBezTo>
                    <a:pt x="35" y="1"/>
                    <a:pt x="34" y="0"/>
                    <a:pt x="34"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89" name="Freeform 9379"/>
            <p:cNvSpPr>
              <a:spLocks/>
            </p:cNvSpPr>
            <p:nvPr/>
          </p:nvSpPr>
          <p:spPr bwMode="auto">
            <a:xfrm>
              <a:off x="360363" y="669925"/>
              <a:ext cx="255588" cy="138113"/>
            </a:xfrm>
            <a:custGeom>
              <a:avLst/>
              <a:gdLst>
                <a:gd name="T0" fmla="*/ 2 w 68"/>
                <a:gd name="T1" fmla="*/ 37 h 37"/>
                <a:gd name="T2" fmla="*/ 67 w 68"/>
                <a:gd name="T3" fmla="*/ 1 h 37"/>
                <a:gd name="T4" fmla="*/ 67 w 68"/>
                <a:gd name="T5" fmla="*/ 1 h 37"/>
                <a:gd name="T6" fmla="*/ 1 w 68"/>
                <a:gd name="T7" fmla="*/ 36 h 37"/>
                <a:gd name="T8" fmla="*/ 2 w 68"/>
                <a:gd name="T9" fmla="*/ 37 h 37"/>
              </a:gdLst>
              <a:ahLst/>
              <a:cxnLst>
                <a:cxn ang="0">
                  <a:pos x="T0" y="T1"/>
                </a:cxn>
                <a:cxn ang="0">
                  <a:pos x="T2" y="T3"/>
                </a:cxn>
                <a:cxn ang="0">
                  <a:pos x="T4" y="T5"/>
                </a:cxn>
                <a:cxn ang="0">
                  <a:pos x="T6" y="T7"/>
                </a:cxn>
                <a:cxn ang="0">
                  <a:pos x="T8" y="T9"/>
                </a:cxn>
              </a:cxnLst>
              <a:rect l="0" t="0" r="r" b="b"/>
              <a:pathLst>
                <a:path w="68" h="37">
                  <a:moveTo>
                    <a:pt x="2" y="37"/>
                  </a:moveTo>
                  <a:cubicBezTo>
                    <a:pt x="24" y="26"/>
                    <a:pt x="43" y="8"/>
                    <a:pt x="67" y="1"/>
                  </a:cubicBezTo>
                  <a:cubicBezTo>
                    <a:pt x="68" y="1"/>
                    <a:pt x="67" y="0"/>
                    <a:pt x="67" y="1"/>
                  </a:cubicBezTo>
                  <a:cubicBezTo>
                    <a:pt x="42" y="7"/>
                    <a:pt x="24" y="25"/>
                    <a:pt x="1" y="36"/>
                  </a:cubicBezTo>
                  <a:cubicBezTo>
                    <a:pt x="0" y="37"/>
                    <a:pt x="2" y="37"/>
                    <a:pt x="2" y="3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0" name="Freeform 9380"/>
            <p:cNvSpPr>
              <a:spLocks/>
            </p:cNvSpPr>
            <p:nvPr/>
          </p:nvSpPr>
          <p:spPr bwMode="auto">
            <a:xfrm>
              <a:off x="357188" y="639763"/>
              <a:ext cx="255588" cy="168275"/>
            </a:xfrm>
            <a:custGeom>
              <a:avLst/>
              <a:gdLst>
                <a:gd name="T0" fmla="*/ 67 w 68"/>
                <a:gd name="T1" fmla="*/ 1 h 45"/>
                <a:gd name="T2" fmla="*/ 0 w 68"/>
                <a:gd name="T3" fmla="*/ 44 h 45"/>
                <a:gd name="T4" fmla="*/ 2 w 68"/>
                <a:gd name="T5" fmla="*/ 44 h 45"/>
                <a:gd name="T6" fmla="*/ 68 w 68"/>
                <a:gd name="T7" fmla="*/ 1 h 45"/>
                <a:gd name="T8" fmla="*/ 67 w 68"/>
                <a:gd name="T9" fmla="*/ 1 h 45"/>
              </a:gdLst>
              <a:ahLst/>
              <a:cxnLst>
                <a:cxn ang="0">
                  <a:pos x="T0" y="T1"/>
                </a:cxn>
                <a:cxn ang="0">
                  <a:pos x="T2" y="T3"/>
                </a:cxn>
                <a:cxn ang="0">
                  <a:pos x="T4" y="T5"/>
                </a:cxn>
                <a:cxn ang="0">
                  <a:pos x="T6" y="T7"/>
                </a:cxn>
                <a:cxn ang="0">
                  <a:pos x="T8" y="T9"/>
                </a:cxn>
              </a:cxnLst>
              <a:rect l="0" t="0" r="r" b="b"/>
              <a:pathLst>
                <a:path w="68" h="45">
                  <a:moveTo>
                    <a:pt x="67" y="1"/>
                  </a:moveTo>
                  <a:cubicBezTo>
                    <a:pt x="44" y="15"/>
                    <a:pt x="20" y="26"/>
                    <a:pt x="0" y="44"/>
                  </a:cubicBezTo>
                  <a:cubicBezTo>
                    <a:pt x="0" y="45"/>
                    <a:pt x="1" y="45"/>
                    <a:pt x="2" y="44"/>
                  </a:cubicBezTo>
                  <a:cubicBezTo>
                    <a:pt x="21" y="26"/>
                    <a:pt x="46" y="15"/>
                    <a:pt x="68" y="1"/>
                  </a:cubicBezTo>
                  <a:cubicBezTo>
                    <a:pt x="68" y="0"/>
                    <a:pt x="67" y="0"/>
                    <a:pt x="67"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1" name="Freeform 9381"/>
            <p:cNvSpPr>
              <a:spLocks/>
            </p:cNvSpPr>
            <p:nvPr/>
          </p:nvSpPr>
          <p:spPr bwMode="auto">
            <a:xfrm>
              <a:off x="290513" y="612775"/>
              <a:ext cx="322263" cy="192088"/>
            </a:xfrm>
            <a:custGeom>
              <a:avLst/>
              <a:gdLst>
                <a:gd name="T0" fmla="*/ 2 w 86"/>
                <a:gd name="T1" fmla="*/ 51 h 51"/>
                <a:gd name="T2" fmla="*/ 85 w 86"/>
                <a:gd name="T3" fmla="*/ 0 h 51"/>
                <a:gd name="T4" fmla="*/ 85 w 86"/>
                <a:gd name="T5" fmla="*/ 0 h 51"/>
                <a:gd name="T6" fmla="*/ 1 w 86"/>
                <a:gd name="T7" fmla="*/ 50 h 51"/>
                <a:gd name="T8" fmla="*/ 2 w 86"/>
                <a:gd name="T9" fmla="*/ 51 h 51"/>
              </a:gdLst>
              <a:ahLst/>
              <a:cxnLst>
                <a:cxn ang="0">
                  <a:pos x="T0" y="T1"/>
                </a:cxn>
                <a:cxn ang="0">
                  <a:pos x="T2" y="T3"/>
                </a:cxn>
                <a:cxn ang="0">
                  <a:pos x="T4" y="T5"/>
                </a:cxn>
                <a:cxn ang="0">
                  <a:pos x="T6" y="T7"/>
                </a:cxn>
                <a:cxn ang="0">
                  <a:pos x="T8" y="T9"/>
                </a:cxn>
              </a:cxnLst>
              <a:rect l="0" t="0" r="r" b="b"/>
              <a:pathLst>
                <a:path w="86" h="51">
                  <a:moveTo>
                    <a:pt x="2" y="51"/>
                  </a:moveTo>
                  <a:cubicBezTo>
                    <a:pt x="30" y="34"/>
                    <a:pt x="57" y="16"/>
                    <a:pt x="85" y="0"/>
                  </a:cubicBezTo>
                  <a:cubicBezTo>
                    <a:pt x="86" y="0"/>
                    <a:pt x="85" y="0"/>
                    <a:pt x="85" y="0"/>
                  </a:cubicBezTo>
                  <a:cubicBezTo>
                    <a:pt x="56" y="15"/>
                    <a:pt x="29" y="34"/>
                    <a:pt x="1" y="50"/>
                  </a:cubicBezTo>
                  <a:cubicBezTo>
                    <a:pt x="0" y="51"/>
                    <a:pt x="2" y="51"/>
                    <a:pt x="2" y="5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2" name="Freeform 9382"/>
            <p:cNvSpPr>
              <a:spLocks/>
            </p:cNvSpPr>
            <p:nvPr/>
          </p:nvSpPr>
          <p:spPr bwMode="auto">
            <a:xfrm>
              <a:off x="260350" y="582613"/>
              <a:ext cx="349250" cy="222250"/>
            </a:xfrm>
            <a:custGeom>
              <a:avLst/>
              <a:gdLst>
                <a:gd name="T0" fmla="*/ 92 w 93"/>
                <a:gd name="T1" fmla="*/ 0 h 59"/>
                <a:gd name="T2" fmla="*/ 1 w 93"/>
                <a:gd name="T3" fmla="*/ 58 h 59"/>
                <a:gd name="T4" fmla="*/ 2 w 93"/>
                <a:gd name="T5" fmla="*/ 59 h 59"/>
                <a:gd name="T6" fmla="*/ 92 w 93"/>
                <a:gd name="T7" fmla="*/ 0 h 59"/>
                <a:gd name="T8" fmla="*/ 92 w 93"/>
                <a:gd name="T9" fmla="*/ 0 h 59"/>
              </a:gdLst>
              <a:ahLst/>
              <a:cxnLst>
                <a:cxn ang="0">
                  <a:pos x="T0" y="T1"/>
                </a:cxn>
                <a:cxn ang="0">
                  <a:pos x="T2" y="T3"/>
                </a:cxn>
                <a:cxn ang="0">
                  <a:pos x="T4" y="T5"/>
                </a:cxn>
                <a:cxn ang="0">
                  <a:pos x="T6" y="T7"/>
                </a:cxn>
                <a:cxn ang="0">
                  <a:pos x="T8" y="T9"/>
                </a:cxn>
              </a:cxnLst>
              <a:rect l="0" t="0" r="r" b="b"/>
              <a:pathLst>
                <a:path w="93" h="59">
                  <a:moveTo>
                    <a:pt x="92" y="0"/>
                  </a:moveTo>
                  <a:cubicBezTo>
                    <a:pt x="62" y="21"/>
                    <a:pt x="30" y="38"/>
                    <a:pt x="1" y="58"/>
                  </a:cubicBezTo>
                  <a:cubicBezTo>
                    <a:pt x="0" y="59"/>
                    <a:pt x="1" y="59"/>
                    <a:pt x="2" y="59"/>
                  </a:cubicBezTo>
                  <a:cubicBezTo>
                    <a:pt x="31" y="38"/>
                    <a:pt x="63" y="21"/>
                    <a:pt x="92" y="0"/>
                  </a:cubicBezTo>
                  <a:cubicBezTo>
                    <a:pt x="93" y="0"/>
                    <a:pt x="92" y="0"/>
                    <a:pt x="9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3" name="Freeform 9383"/>
            <p:cNvSpPr>
              <a:spLocks/>
            </p:cNvSpPr>
            <p:nvPr/>
          </p:nvSpPr>
          <p:spPr bwMode="auto">
            <a:xfrm>
              <a:off x="184150" y="560388"/>
              <a:ext cx="428625" cy="247650"/>
            </a:xfrm>
            <a:custGeom>
              <a:avLst/>
              <a:gdLst>
                <a:gd name="T0" fmla="*/ 1 w 114"/>
                <a:gd name="T1" fmla="*/ 66 h 66"/>
                <a:gd name="T2" fmla="*/ 54 w 114"/>
                <a:gd name="T3" fmla="*/ 34 h 66"/>
                <a:gd name="T4" fmla="*/ 113 w 114"/>
                <a:gd name="T5" fmla="*/ 1 h 66"/>
                <a:gd name="T6" fmla="*/ 112 w 114"/>
                <a:gd name="T7" fmla="*/ 0 h 66"/>
                <a:gd name="T8" fmla="*/ 71 w 114"/>
                <a:gd name="T9" fmla="*/ 23 h 66"/>
                <a:gd name="T10" fmla="*/ 0 w 114"/>
                <a:gd name="T11" fmla="*/ 65 h 66"/>
                <a:gd name="T12" fmla="*/ 1 w 114"/>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14" h="66">
                  <a:moveTo>
                    <a:pt x="1" y="66"/>
                  </a:moveTo>
                  <a:cubicBezTo>
                    <a:pt x="19" y="55"/>
                    <a:pt x="37" y="45"/>
                    <a:pt x="54" y="34"/>
                  </a:cubicBezTo>
                  <a:cubicBezTo>
                    <a:pt x="73" y="23"/>
                    <a:pt x="91" y="8"/>
                    <a:pt x="113" y="1"/>
                  </a:cubicBezTo>
                  <a:cubicBezTo>
                    <a:pt x="114" y="0"/>
                    <a:pt x="113" y="0"/>
                    <a:pt x="112" y="0"/>
                  </a:cubicBezTo>
                  <a:cubicBezTo>
                    <a:pt x="97" y="6"/>
                    <a:pt x="84" y="14"/>
                    <a:pt x="71" y="23"/>
                  </a:cubicBezTo>
                  <a:cubicBezTo>
                    <a:pt x="48" y="38"/>
                    <a:pt x="24" y="51"/>
                    <a:pt x="0" y="65"/>
                  </a:cubicBezTo>
                  <a:cubicBezTo>
                    <a:pt x="0" y="66"/>
                    <a:pt x="1" y="66"/>
                    <a:pt x="1" y="66"/>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4" name="Freeform 9384"/>
            <p:cNvSpPr>
              <a:spLocks/>
            </p:cNvSpPr>
            <p:nvPr/>
          </p:nvSpPr>
          <p:spPr bwMode="auto">
            <a:xfrm>
              <a:off x="65088" y="477838"/>
              <a:ext cx="558800" cy="346075"/>
            </a:xfrm>
            <a:custGeom>
              <a:avLst/>
              <a:gdLst>
                <a:gd name="T0" fmla="*/ 147 w 149"/>
                <a:gd name="T1" fmla="*/ 0 h 92"/>
                <a:gd name="T2" fmla="*/ 3 w 149"/>
                <a:gd name="T3" fmla="*/ 89 h 92"/>
                <a:gd name="T4" fmla="*/ 3 w 149"/>
                <a:gd name="T5" fmla="*/ 90 h 92"/>
                <a:gd name="T6" fmla="*/ 121 w 149"/>
                <a:gd name="T7" fmla="*/ 24 h 92"/>
                <a:gd name="T8" fmla="*/ 133 w 149"/>
                <a:gd name="T9" fmla="*/ 19 h 92"/>
                <a:gd name="T10" fmla="*/ 126 w 149"/>
                <a:gd name="T11" fmla="*/ 27 h 92"/>
                <a:gd name="T12" fmla="*/ 94 w 149"/>
                <a:gd name="T13" fmla="*/ 47 h 92"/>
                <a:gd name="T14" fmla="*/ 30 w 149"/>
                <a:gd name="T15" fmla="*/ 88 h 92"/>
                <a:gd name="T16" fmla="*/ 31 w 149"/>
                <a:gd name="T17" fmla="*/ 88 h 92"/>
                <a:gd name="T18" fmla="*/ 146 w 149"/>
                <a:gd name="T19" fmla="*/ 15 h 92"/>
                <a:gd name="T20" fmla="*/ 146 w 149"/>
                <a:gd name="T21" fmla="*/ 14 h 92"/>
                <a:gd name="T22" fmla="*/ 21 w 149"/>
                <a:gd name="T23" fmla="*/ 80 h 92"/>
                <a:gd name="T24" fmla="*/ 16 w 149"/>
                <a:gd name="T25" fmla="*/ 81 h 92"/>
                <a:gd name="T26" fmla="*/ 34 w 149"/>
                <a:gd name="T27" fmla="*/ 69 h 92"/>
                <a:gd name="T28" fmla="*/ 72 w 149"/>
                <a:gd name="T29" fmla="*/ 46 h 92"/>
                <a:gd name="T30" fmla="*/ 148 w 149"/>
                <a:gd name="T31" fmla="*/ 1 h 92"/>
                <a:gd name="T32" fmla="*/ 147 w 149"/>
                <a:gd name="T3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92">
                  <a:moveTo>
                    <a:pt x="147" y="0"/>
                  </a:moveTo>
                  <a:cubicBezTo>
                    <a:pt x="100" y="31"/>
                    <a:pt x="49" y="56"/>
                    <a:pt x="3" y="89"/>
                  </a:cubicBezTo>
                  <a:cubicBezTo>
                    <a:pt x="2" y="90"/>
                    <a:pt x="3" y="90"/>
                    <a:pt x="3" y="90"/>
                  </a:cubicBezTo>
                  <a:cubicBezTo>
                    <a:pt x="44" y="70"/>
                    <a:pt x="80" y="43"/>
                    <a:pt x="121" y="24"/>
                  </a:cubicBezTo>
                  <a:cubicBezTo>
                    <a:pt x="125" y="23"/>
                    <a:pt x="129" y="21"/>
                    <a:pt x="133" y="19"/>
                  </a:cubicBezTo>
                  <a:cubicBezTo>
                    <a:pt x="149" y="13"/>
                    <a:pt x="127" y="26"/>
                    <a:pt x="126" y="27"/>
                  </a:cubicBezTo>
                  <a:cubicBezTo>
                    <a:pt x="116" y="34"/>
                    <a:pt x="105" y="41"/>
                    <a:pt x="94" y="47"/>
                  </a:cubicBezTo>
                  <a:cubicBezTo>
                    <a:pt x="73" y="61"/>
                    <a:pt x="51" y="74"/>
                    <a:pt x="30" y="88"/>
                  </a:cubicBezTo>
                  <a:cubicBezTo>
                    <a:pt x="29" y="88"/>
                    <a:pt x="30" y="89"/>
                    <a:pt x="31" y="88"/>
                  </a:cubicBezTo>
                  <a:cubicBezTo>
                    <a:pt x="69" y="63"/>
                    <a:pt x="108" y="40"/>
                    <a:pt x="146" y="15"/>
                  </a:cubicBezTo>
                  <a:cubicBezTo>
                    <a:pt x="147" y="14"/>
                    <a:pt x="146" y="14"/>
                    <a:pt x="146" y="14"/>
                  </a:cubicBezTo>
                  <a:cubicBezTo>
                    <a:pt x="101" y="29"/>
                    <a:pt x="62" y="57"/>
                    <a:pt x="21" y="80"/>
                  </a:cubicBezTo>
                  <a:cubicBezTo>
                    <a:pt x="18" y="81"/>
                    <a:pt x="0" y="92"/>
                    <a:pt x="16" y="81"/>
                  </a:cubicBezTo>
                  <a:cubicBezTo>
                    <a:pt x="22" y="77"/>
                    <a:pt x="28" y="73"/>
                    <a:pt x="34" y="69"/>
                  </a:cubicBezTo>
                  <a:cubicBezTo>
                    <a:pt x="47" y="61"/>
                    <a:pt x="59" y="54"/>
                    <a:pt x="72" y="46"/>
                  </a:cubicBezTo>
                  <a:cubicBezTo>
                    <a:pt x="97" y="31"/>
                    <a:pt x="123" y="17"/>
                    <a:pt x="148" y="1"/>
                  </a:cubicBezTo>
                  <a:cubicBezTo>
                    <a:pt x="149" y="0"/>
                    <a:pt x="147" y="0"/>
                    <a:pt x="14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5" name="Freeform 9385"/>
            <p:cNvSpPr>
              <a:spLocks/>
            </p:cNvSpPr>
            <p:nvPr/>
          </p:nvSpPr>
          <p:spPr bwMode="auto">
            <a:xfrm>
              <a:off x="30163" y="439738"/>
              <a:ext cx="593725" cy="350838"/>
            </a:xfrm>
            <a:custGeom>
              <a:avLst/>
              <a:gdLst>
                <a:gd name="T0" fmla="*/ 156 w 158"/>
                <a:gd name="T1" fmla="*/ 1 h 93"/>
                <a:gd name="T2" fmla="*/ 1 w 158"/>
                <a:gd name="T3" fmla="*/ 92 h 93"/>
                <a:gd name="T4" fmla="*/ 2 w 158"/>
                <a:gd name="T5" fmla="*/ 93 h 93"/>
                <a:gd name="T6" fmla="*/ 156 w 158"/>
                <a:gd name="T7" fmla="*/ 8 h 93"/>
                <a:gd name="T8" fmla="*/ 155 w 158"/>
                <a:gd name="T9" fmla="*/ 8 h 93"/>
                <a:gd name="T10" fmla="*/ 8 w 158"/>
                <a:gd name="T11" fmla="*/ 89 h 93"/>
                <a:gd name="T12" fmla="*/ 37 w 158"/>
                <a:gd name="T13" fmla="*/ 68 h 93"/>
                <a:gd name="T14" fmla="*/ 74 w 158"/>
                <a:gd name="T15" fmla="*/ 46 h 93"/>
                <a:gd name="T16" fmla="*/ 157 w 158"/>
                <a:gd name="T17" fmla="*/ 1 h 93"/>
                <a:gd name="T18" fmla="*/ 156 w 158"/>
                <a:gd name="T19"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3">
                  <a:moveTo>
                    <a:pt x="156" y="1"/>
                  </a:moveTo>
                  <a:cubicBezTo>
                    <a:pt x="103" y="30"/>
                    <a:pt x="49" y="56"/>
                    <a:pt x="1" y="92"/>
                  </a:cubicBezTo>
                  <a:cubicBezTo>
                    <a:pt x="0" y="93"/>
                    <a:pt x="1" y="93"/>
                    <a:pt x="2" y="93"/>
                  </a:cubicBezTo>
                  <a:cubicBezTo>
                    <a:pt x="56" y="69"/>
                    <a:pt x="102" y="32"/>
                    <a:pt x="156" y="8"/>
                  </a:cubicBezTo>
                  <a:cubicBezTo>
                    <a:pt x="157" y="8"/>
                    <a:pt x="156" y="7"/>
                    <a:pt x="155" y="8"/>
                  </a:cubicBezTo>
                  <a:cubicBezTo>
                    <a:pt x="104" y="31"/>
                    <a:pt x="59" y="66"/>
                    <a:pt x="8" y="89"/>
                  </a:cubicBezTo>
                  <a:cubicBezTo>
                    <a:pt x="17" y="85"/>
                    <a:pt x="28" y="74"/>
                    <a:pt x="37" y="68"/>
                  </a:cubicBezTo>
                  <a:cubicBezTo>
                    <a:pt x="50" y="60"/>
                    <a:pt x="62" y="53"/>
                    <a:pt x="74" y="46"/>
                  </a:cubicBezTo>
                  <a:cubicBezTo>
                    <a:pt x="102" y="30"/>
                    <a:pt x="129" y="16"/>
                    <a:pt x="157" y="1"/>
                  </a:cubicBezTo>
                  <a:cubicBezTo>
                    <a:pt x="158" y="1"/>
                    <a:pt x="156" y="0"/>
                    <a:pt x="156"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6" name="Freeform 9386"/>
            <p:cNvSpPr>
              <a:spLocks/>
            </p:cNvSpPr>
            <p:nvPr/>
          </p:nvSpPr>
          <p:spPr bwMode="auto">
            <a:xfrm>
              <a:off x="12700" y="406400"/>
              <a:ext cx="608013" cy="304800"/>
            </a:xfrm>
            <a:custGeom>
              <a:avLst/>
              <a:gdLst>
                <a:gd name="T0" fmla="*/ 2 w 162"/>
                <a:gd name="T1" fmla="*/ 81 h 81"/>
                <a:gd name="T2" fmla="*/ 161 w 162"/>
                <a:gd name="T3" fmla="*/ 1 h 81"/>
                <a:gd name="T4" fmla="*/ 161 w 162"/>
                <a:gd name="T5" fmla="*/ 0 h 81"/>
                <a:gd name="T6" fmla="*/ 1 w 162"/>
                <a:gd name="T7" fmla="*/ 80 h 81"/>
                <a:gd name="T8" fmla="*/ 2 w 162"/>
                <a:gd name="T9" fmla="*/ 81 h 81"/>
              </a:gdLst>
              <a:ahLst/>
              <a:cxnLst>
                <a:cxn ang="0">
                  <a:pos x="T0" y="T1"/>
                </a:cxn>
                <a:cxn ang="0">
                  <a:pos x="T2" y="T3"/>
                </a:cxn>
                <a:cxn ang="0">
                  <a:pos x="T4" y="T5"/>
                </a:cxn>
                <a:cxn ang="0">
                  <a:pos x="T6" y="T7"/>
                </a:cxn>
                <a:cxn ang="0">
                  <a:pos x="T8" y="T9"/>
                </a:cxn>
              </a:cxnLst>
              <a:rect l="0" t="0" r="r" b="b"/>
              <a:pathLst>
                <a:path w="162" h="81">
                  <a:moveTo>
                    <a:pt x="2" y="81"/>
                  </a:moveTo>
                  <a:cubicBezTo>
                    <a:pt x="56" y="55"/>
                    <a:pt x="106" y="24"/>
                    <a:pt x="161" y="1"/>
                  </a:cubicBezTo>
                  <a:cubicBezTo>
                    <a:pt x="162" y="0"/>
                    <a:pt x="161" y="0"/>
                    <a:pt x="161" y="0"/>
                  </a:cubicBezTo>
                  <a:cubicBezTo>
                    <a:pt x="106" y="24"/>
                    <a:pt x="55" y="55"/>
                    <a:pt x="1" y="80"/>
                  </a:cubicBezTo>
                  <a:cubicBezTo>
                    <a:pt x="0" y="81"/>
                    <a:pt x="1" y="81"/>
                    <a:pt x="2" y="8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7" name="Freeform 9387"/>
            <p:cNvSpPr>
              <a:spLocks/>
            </p:cNvSpPr>
            <p:nvPr/>
          </p:nvSpPr>
          <p:spPr bwMode="auto">
            <a:xfrm>
              <a:off x="12700" y="338138"/>
              <a:ext cx="608013" cy="357188"/>
            </a:xfrm>
            <a:custGeom>
              <a:avLst/>
              <a:gdLst>
                <a:gd name="T0" fmla="*/ 161 w 162"/>
                <a:gd name="T1" fmla="*/ 0 h 95"/>
                <a:gd name="T2" fmla="*/ 0 w 162"/>
                <a:gd name="T3" fmla="*/ 94 h 95"/>
                <a:gd name="T4" fmla="*/ 1 w 162"/>
                <a:gd name="T5" fmla="*/ 95 h 95"/>
                <a:gd name="T6" fmla="*/ 162 w 162"/>
                <a:gd name="T7" fmla="*/ 1 h 95"/>
                <a:gd name="T8" fmla="*/ 161 w 162"/>
                <a:gd name="T9" fmla="*/ 0 h 95"/>
              </a:gdLst>
              <a:ahLst/>
              <a:cxnLst>
                <a:cxn ang="0">
                  <a:pos x="T0" y="T1"/>
                </a:cxn>
                <a:cxn ang="0">
                  <a:pos x="T2" y="T3"/>
                </a:cxn>
                <a:cxn ang="0">
                  <a:pos x="T4" y="T5"/>
                </a:cxn>
                <a:cxn ang="0">
                  <a:pos x="T6" y="T7"/>
                </a:cxn>
                <a:cxn ang="0">
                  <a:pos x="T8" y="T9"/>
                </a:cxn>
              </a:cxnLst>
              <a:rect l="0" t="0" r="r" b="b"/>
              <a:pathLst>
                <a:path w="162" h="95">
                  <a:moveTo>
                    <a:pt x="161" y="0"/>
                  </a:moveTo>
                  <a:cubicBezTo>
                    <a:pt x="107" y="31"/>
                    <a:pt x="51" y="59"/>
                    <a:pt x="0" y="94"/>
                  </a:cubicBezTo>
                  <a:cubicBezTo>
                    <a:pt x="0" y="95"/>
                    <a:pt x="1" y="95"/>
                    <a:pt x="1" y="95"/>
                  </a:cubicBezTo>
                  <a:cubicBezTo>
                    <a:pt x="52" y="59"/>
                    <a:pt x="108" y="32"/>
                    <a:pt x="162" y="1"/>
                  </a:cubicBezTo>
                  <a:cubicBezTo>
                    <a:pt x="162" y="1"/>
                    <a:pt x="162" y="0"/>
                    <a:pt x="161"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8" name="Freeform 9388"/>
            <p:cNvSpPr>
              <a:spLocks/>
            </p:cNvSpPr>
            <p:nvPr/>
          </p:nvSpPr>
          <p:spPr bwMode="auto">
            <a:xfrm>
              <a:off x="23813" y="315913"/>
              <a:ext cx="600075" cy="307975"/>
            </a:xfrm>
            <a:custGeom>
              <a:avLst/>
              <a:gdLst>
                <a:gd name="T0" fmla="*/ 1 w 160"/>
                <a:gd name="T1" fmla="*/ 82 h 82"/>
                <a:gd name="T2" fmla="*/ 159 w 160"/>
                <a:gd name="T3" fmla="*/ 1 h 82"/>
                <a:gd name="T4" fmla="*/ 159 w 160"/>
                <a:gd name="T5" fmla="*/ 0 h 82"/>
                <a:gd name="T6" fmla="*/ 1 w 160"/>
                <a:gd name="T7" fmla="*/ 81 h 82"/>
                <a:gd name="T8" fmla="*/ 1 w 160"/>
                <a:gd name="T9" fmla="*/ 82 h 82"/>
              </a:gdLst>
              <a:ahLst/>
              <a:cxnLst>
                <a:cxn ang="0">
                  <a:pos x="T0" y="T1"/>
                </a:cxn>
                <a:cxn ang="0">
                  <a:pos x="T2" y="T3"/>
                </a:cxn>
                <a:cxn ang="0">
                  <a:pos x="T4" y="T5"/>
                </a:cxn>
                <a:cxn ang="0">
                  <a:pos x="T6" y="T7"/>
                </a:cxn>
                <a:cxn ang="0">
                  <a:pos x="T8" y="T9"/>
                </a:cxn>
              </a:cxnLst>
              <a:rect l="0" t="0" r="r" b="b"/>
              <a:pathLst>
                <a:path w="160" h="82">
                  <a:moveTo>
                    <a:pt x="1" y="82"/>
                  </a:moveTo>
                  <a:cubicBezTo>
                    <a:pt x="56" y="58"/>
                    <a:pt x="105" y="24"/>
                    <a:pt x="159" y="1"/>
                  </a:cubicBezTo>
                  <a:cubicBezTo>
                    <a:pt x="160" y="1"/>
                    <a:pt x="160" y="0"/>
                    <a:pt x="159" y="0"/>
                  </a:cubicBezTo>
                  <a:cubicBezTo>
                    <a:pt x="104" y="23"/>
                    <a:pt x="55" y="58"/>
                    <a:pt x="1" y="81"/>
                  </a:cubicBezTo>
                  <a:cubicBezTo>
                    <a:pt x="0" y="82"/>
                    <a:pt x="0" y="82"/>
                    <a:pt x="1" y="82"/>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99" name="Freeform 9389"/>
            <p:cNvSpPr>
              <a:spLocks/>
            </p:cNvSpPr>
            <p:nvPr/>
          </p:nvSpPr>
          <p:spPr bwMode="auto">
            <a:xfrm>
              <a:off x="23813" y="271463"/>
              <a:ext cx="585788" cy="330200"/>
            </a:xfrm>
            <a:custGeom>
              <a:avLst/>
              <a:gdLst>
                <a:gd name="T0" fmla="*/ 155 w 156"/>
                <a:gd name="T1" fmla="*/ 0 h 88"/>
                <a:gd name="T2" fmla="*/ 0 w 156"/>
                <a:gd name="T3" fmla="*/ 87 h 88"/>
                <a:gd name="T4" fmla="*/ 1 w 156"/>
                <a:gd name="T5" fmla="*/ 88 h 88"/>
                <a:gd name="T6" fmla="*/ 155 w 156"/>
                <a:gd name="T7" fmla="*/ 1 h 88"/>
                <a:gd name="T8" fmla="*/ 155 w 156"/>
                <a:gd name="T9" fmla="*/ 0 h 88"/>
              </a:gdLst>
              <a:ahLst/>
              <a:cxnLst>
                <a:cxn ang="0">
                  <a:pos x="T0" y="T1"/>
                </a:cxn>
                <a:cxn ang="0">
                  <a:pos x="T2" y="T3"/>
                </a:cxn>
                <a:cxn ang="0">
                  <a:pos x="T4" y="T5"/>
                </a:cxn>
                <a:cxn ang="0">
                  <a:pos x="T6" y="T7"/>
                </a:cxn>
                <a:cxn ang="0">
                  <a:pos x="T8" y="T9"/>
                </a:cxn>
              </a:cxnLst>
              <a:rect l="0" t="0" r="r" b="b"/>
              <a:pathLst>
                <a:path w="156" h="88">
                  <a:moveTo>
                    <a:pt x="155" y="0"/>
                  </a:moveTo>
                  <a:cubicBezTo>
                    <a:pt x="104" y="31"/>
                    <a:pt x="48" y="52"/>
                    <a:pt x="0" y="87"/>
                  </a:cubicBezTo>
                  <a:cubicBezTo>
                    <a:pt x="0" y="88"/>
                    <a:pt x="1" y="88"/>
                    <a:pt x="1" y="88"/>
                  </a:cubicBezTo>
                  <a:cubicBezTo>
                    <a:pt x="48" y="53"/>
                    <a:pt x="105" y="32"/>
                    <a:pt x="155" y="1"/>
                  </a:cubicBezTo>
                  <a:cubicBezTo>
                    <a:pt x="156" y="1"/>
                    <a:pt x="155" y="0"/>
                    <a:pt x="155"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0" name="Freeform 9390"/>
            <p:cNvSpPr>
              <a:spLocks/>
            </p:cNvSpPr>
            <p:nvPr/>
          </p:nvSpPr>
          <p:spPr bwMode="auto">
            <a:xfrm>
              <a:off x="26988" y="266700"/>
              <a:ext cx="544513" cy="266700"/>
            </a:xfrm>
            <a:custGeom>
              <a:avLst/>
              <a:gdLst>
                <a:gd name="T0" fmla="*/ 2 w 145"/>
                <a:gd name="T1" fmla="*/ 71 h 71"/>
                <a:gd name="T2" fmla="*/ 145 w 145"/>
                <a:gd name="T3" fmla="*/ 1 h 71"/>
                <a:gd name="T4" fmla="*/ 144 w 145"/>
                <a:gd name="T5" fmla="*/ 0 h 71"/>
                <a:gd name="T6" fmla="*/ 1 w 145"/>
                <a:gd name="T7" fmla="*/ 70 h 71"/>
                <a:gd name="T8" fmla="*/ 2 w 145"/>
                <a:gd name="T9" fmla="*/ 71 h 71"/>
              </a:gdLst>
              <a:ahLst/>
              <a:cxnLst>
                <a:cxn ang="0">
                  <a:pos x="T0" y="T1"/>
                </a:cxn>
                <a:cxn ang="0">
                  <a:pos x="T2" y="T3"/>
                </a:cxn>
                <a:cxn ang="0">
                  <a:pos x="T4" y="T5"/>
                </a:cxn>
                <a:cxn ang="0">
                  <a:pos x="T6" y="T7"/>
                </a:cxn>
                <a:cxn ang="0">
                  <a:pos x="T8" y="T9"/>
                </a:cxn>
              </a:cxnLst>
              <a:rect l="0" t="0" r="r" b="b"/>
              <a:pathLst>
                <a:path w="145" h="71">
                  <a:moveTo>
                    <a:pt x="2" y="71"/>
                  </a:moveTo>
                  <a:cubicBezTo>
                    <a:pt x="50" y="49"/>
                    <a:pt x="96" y="21"/>
                    <a:pt x="145" y="1"/>
                  </a:cubicBezTo>
                  <a:cubicBezTo>
                    <a:pt x="145" y="0"/>
                    <a:pt x="145" y="0"/>
                    <a:pt x="144" y="0"/>
                  </a:cubicBezTo>
                  <a:cubicBezTo>
                    <a:pt x="95" y="21"/>
                    <a:pt x="49" y="48"/>
                    <a:pt x="1" y="70"/>
                  </a:cubicBezTo>
                  <a:cubicBezTo>
                    <a:pt x="0" y="71"/>
                    <a:pt x="1" y="71"/>
                    <a:pt x="2" y="7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1" name="Freeform 9391"/>
            <p:cNvSpPr>
              <a:spLocks/>
            </p:cNvSpPr>
            <p:nvPr/>
          </p:nvSpPr>
          <p:spPr bwMode="auto">
            <a:xfrm>
              <a:off x="26988" y="266700"/>
              <a:ext cx="423863" cy="249238"/>
            </a:xfrm>
            <a:custGeom>
              <a:avLst/>
              <a:gdLst>
                <a:gd name="T0" fmla="*/ 112 w 113"/>
                <a:gd name="T1" fmla="*/ 0 h 66"/>
                <a:gd name="T2" fmla="*/ 1 w 113"/>
                <a:gd name="T3" fmla="*/ 65 h 66"/>
                <a:gd name="T4" fmla="*/ 2 w 113"/>
                <a:gd name="T5" fmla="*/ 65 h 66"/>
                <a:gd name="T6" fmla="*/ 113 w 113"/>
                <a:gd name="T7" fmla="*/ 1 h 66"/>
                <a:gd name="T8" fmla="*/ 112 w 113"/>
                <a:gd name="T9" fmla="*/ 0 h 66"/>
              </a:gdLst>
              <a:ahLst/>
              <a:cxnLst>
                <a:cxn ang="0">
                  <a:pos x="T0" y="T1"/>
                </a:cxn>
                <a:cxn ang="0">
                  <a:pos x="T2" y="T3"/>
                </a:cxn>
                <a:cxn ang="0">
                  <a:pos x="T4" y="T5"/>
                </a:cxn>
                <a:cxn ang="0">
                  <a:pos x="T6" y="T7"/>
                </a:cxn>
                <a:cxn ang="0">
                  <a:pos x="T8" y="T9"/>
                </a:cxn>
              </a:cxnLst>
              <a:rect l="0" t="0" r="r" b="b"/>
              <a:pathLst>
                <a:path w="113" h="66">
                  <a:moveTo>
                    <a:pt x="112" y="0"/>
                  </a:moveTo>
                  <a:cubicBezTo>
                    <a:pt x="73" y="19"/>
                    <a:pt x="37" y="42"/>
                    <a:pt x="1" y="65"/>
                  </a:cubicBezTo>
                  <a:cubicBezTo>
                    <a:pt x="0" y="65"/>
                    <a:pt x="1" y="66"/>
                    <a:pt x="2" y="65"/>
                  </a:cubicBezTo>
                  <a:cubicBezTo>
                    <a:pt x="38" y="42"/>
                    <a:pt x="74" y="20"/>
                    <a:pt x="113" y="1"/>
                  </a:cubicBezTo>
                  <a:cubicBezTo>
                    <a:pt x="113" y="0"/>
                    <a:pt x="113" y="0"/>
                    <a:pt x="11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2" name="Freeform 9392"/>
            <p:cNvSpPr>
              <a:spLocks/>
            </p:cNvSpPr>
            <p:nvPr/>
          </p:nvSpPr>
          <p:spPr bwMode="auto">
            <a:xfrm>
              <a:off x="544513" y="192088"/>
              <a:ext cx="38100" cy="25400"/>
            </a:xfrm>
            <a:custGeom>
              <a:avLst/>
              <a:gdLst>
                <a:gd name="T0" fmla="*/ 9 w 10"/>
                <a:gd name="T1" fmla="*/ 1 h 7"/>
                <a:gd name="T2" fmla="*/ 0 w 10"/>
                <a:gd name="T3" fmla="*/ 6 h 7"/>
                <a:gd name="T4" fmla="*/ 1 w 10"/>
                <a:gd name="T5" fmla="*/ 6 h 7"/>
                <a:gd name="T6" fmla="*/ 9 w 10"/>
                <a:gd name="T7" fmla="*/ 2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6" y="2"/>
                    <a:pt x="3" y="4"/>
                    <a:pt x="0" y="6"/>
                  </a:cubicBezTo>
                  <a:cubicBezTo>
                    <a:pt x="0" y="6"/>
                    <a:pt x="0" y="7"/>
                    <a:pt x="1" y="6"/>
                  </a:cubicBezTo>
                  <a:cubicBezTo>
                    <a:pt x="4" y="5"/>
                    <a:pt x="6" y="3"/>
                    <a:pt x="9" y="2"/>
                  </a:cubicBezTo>
                  <a:cubicBezTo>
                    <a:pt x="10" y="1"/>
                    <a:pt x="9" y="0"/>
                    <a:pt x="9"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3" name="Freeform 9393"/>
            <p:cNvSpPr>
              <a:spLocks/>
            </p:cNvSpPr>
            <p:nvPr/>
          </p:nvSpPr>
          <p:spPr bwMode="auto">
            <a:xfrm>
              <a:off x="500063" y="184150"/>
              <a:ext cx="68263" cy="26988"/>
            </a:xfrm>
            <a:custGeom>
              <a:avLst/>
              <a:gdLst>
                <a:gd name="T0" fmla="*/ 2 w 18"/>
                <a:gd name="T1" fmla="*/ 7 h 7"/>
                <a:gd name="T2" fmla="*/ 17 w 18"/>
                <a:gd name="T3" fmla="*/ 1 h 7"/>
                <a:gd name="T4" fmla="*/ 17 w 18"/>
                <a:gd name="T5" fmla="*/ 0 h 7"/>
                <a:gd name="T6" fmla="*/ 1 w 18"/>
                <a:gd name="T7" fmla="*/ 7 h 7"/>
                <a:gd name="T8" fmla="*/ 2 w 18"/>
                <a:gd name="T9" fmla="*/ 7 h 7"/>
              </a:gdLst>
              <a:ahLst/>
              <a:cxnLst>
                <a:cxn ang="0">
                  <a:pos x="T0" y="T1"/>
                </a:cxn>
                <a:cxn ang="0">
                  <a:pos x="T2" y="T3"/>
                </a:cxn>
                <a:cxn ang="0">
                  <a:pos x="T4" y="T5"/>
                </a:cxn>
                <a:cxn ang="0">
                  <a:pos x="T6" y="T7"/>
                </a:cxn>
                <a:cxn ang="0">
                  <a:pos x="T8" y="T9"/>
                </a:cxn>
              </a:cxnLst>
              <a:rect l="0" t="0" r="r" b="b"/>
              <a:pathLst>
                <a:path w="18" h="7">
                  <a:moveTo>
                    <a:pt x="2" y="7"/>
                  </a:moveTo>
                  <a:cubicBezTo>
                    <a:pt x="7" y="5"/>
                    <a:pt x="12" y="3"/>
                    <a:pt x="17" y="1"/>
                  </a:cubicBezTo>
                  <a:cubicBezTo>
                    <a:pt x="18" y="0"/>
                    <a:pt x="18" y="0"/>
                    <a:pt x="17" y="0"/>
                  </a:cubicBezTo>
                  <a:cubicBezTo>
                    <a:pt x="12" y="2"/>
                    <a:pt x="6" y="5"/>
                    <a:pt x="1" y="7"/>
                  </a:cubicBezTo>
                  <a:cubicBezTo>
                    <a:pt x="0" y="7"/>
                    <a:pt x="2" y="7"/>
                    <a:pt x="2"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4" name="Freeform 9394"/>
            <p:cNvSpPr>
              <a:spLocks/>
            </p:cNvSpPr>
            <p:nvPr/>
          </p:nvSpPr>
          <p:spPr bwMode="auto">
            <a:xfrm>
              <a:off x="34925" y="266700"/>
              <a:ext cx="363538" cy="188913"/>
            </a:xfrm>
            <a:custGeom>
              <a:avLst/>
              <a:gdLst>
                <a:gd name="T0" fmla="*/ 2 w 97"/>
                <a:gd name="T1" fmla="*/ 50 h 50"/>
                <a:gd name="T2" fmla="*/ 96 w 97"/>
                <a:gd name="T3" fmla="*/ 0 h 50"/>
                <a:gd name="T4" fmla="*/ 95 w 97"/>
                <a:gd name="T5" fmla="*/ 0 h 50"/>
                <a:gd name="T6" fmla="*/ 1 w 97"/>
                <a:gd name="T7" fmla="*/ 50 h 50"/>
                <a:gd name="T8" fmla="*/ 2 w 97"/>
                <a:gd name="T9" fmla="*/ 50 h 50"/>
              </a:gdLst>
              <a:ahLst/>
              <a:cxnLst>
                <a:cxn ang="0">
                  <a:pos x="T0" y="T1"/>
                </a:cxn>
                <a:cxn ang="0">
                  <a:pos x="T2" y="T3"/>
                </a:cxn>
                <a:cxn ang="0">
                  <a:pos x="T4" y="T5"/>
                </a:cxn>
                <a:cxn ang="0">
                  <a:pos x="T6" y="T7"/>
                </a:cxn>
                <a:cxn ang="0">
                  <a:pos x="T8" y="T9"/>
                </a:cxn>
              </a:cxnLst>
              <a:rect l="0" t="0" r="r" b="b"/>
              <a:pathLst>
                <a:path w="97" h="50">
                  <a:moveTo>
                    <a:pt x="2" y="50"/>
                  </a:moveTo>
                  <a:cubicBezTo>
                    <a:pt x="34" y="35"/>
                    <a:pt x="65" y="17"/>
                    <a:pt x="96" y="0"/>
                  </a:cubicBezTo>
                  <a:cubicBezTo>
                    <a:pt x="97" y="0"/>
                    <a:pt x="96" y="0"/>
                    <a:pt x="95" y="0"/>
                  </a:cubicBezTo>
                  <a:cubicBezTo>
                    <a:pt x="64" y="16"/>
                    <a:pt x="34" y="35"/>
                    <a:pt x="1" y="50"/>
                  </a:cubicBezTo>
                  <a:cubicBezTo>
                    <a:pt x="0" y="50"/>
                    <a:pt x="2" y="50"/>
                    <a:pt x="2" y="5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5" name="Freeform 9395"/>
            <p:cNvSpPr>
              <a:spLocks/>
            </p:cNvSpPr>
            <p:nvPr/>
          </p:nvSpPr>
          <p:spPr bwMode="auto">
            <a:xfrm>
              <a:off x="38100" y="241300"/>
              <a:ext cx="338138" cy="179388"/>
            </a:xfrm>
            <a:custGeom>
              <a:avLst/>
              <a:gdLst>
                <a:gd name="T0" fmla="*/ 89 w 90"/>
                <a:gd name="T1" fmla="*/ 0 h 48"/>
                <a:gd name="T2" fmla="*/ 1 w 90"/>
                <a:gd name="T3" fmla="*/ 48 h 48"/>
                <a:gd name="T4" fmla="*/ 2 w 90"/>
                <a:gd name="T5" fmla="*/ 48 h 48"/>
                <a:gd name="T6" fmla="*/ 89 w 90"/>
                <a:gd name="T7" fmla="*/ 0 h 48"/>
                <a:gd name="T8" fmla="*/ 89 w 90"/>
                <a:gd name="T9" fmla="*/ 0 h 48"/>
              </a:gdLst>
              <a:ahLst/>
              <a:cxnLst>
                <a:cxn ang="0">
                  <a:pos x="T0" y="T1"/>
                </a:cxn>
                <a:cxn ang="0">
                  <a:pos x="T2" y="T3"/>
                </a:cxn>
                <a:cxn ang="0">
                  <a:pos x="T4" y="T5"/>
                </a:cxn>
                <a:cxn ang="0">
                  <a:pos x="T6" y="T7"/>
                </a:cxn>
                <a:cxn ang="0">
                  <a:pos x="T8" y="T9"/>
                </a:cxn>
              </a:cxnLst>
              <a:rect l="0" t="0" r="r" b="b"/>
              <a:pathLst>
                <a:path w="90" h="48">
                  <a:moveTo>
                    <a:pt x="89" y="0"/>
                  </a:moveTo>
                  <a:cubicBezTo>
                    <a:pt x="59" y="16"/>
                    <a:pt x="28" y="29"/>
                    <a:pt x="1" y="48"/>
                  </a:cubicBezTo>
                  <a:cubicBezTo>
                    <a:pt x="0" y="48"/>
                    <a:pt x="1" y="48"/>
                    <a:pt x="2" y="48"/>
                  </a:cubicBezTo>
                  <a:cubicBezTo>
                    <a:pt x="29" y="29"/>
                    <a:pt x="60" y="16"/>
                    <a:pt x="89" y="0"/>
                  </a:cubicBezTo>
                  <a:cubicBezTo>
                    <a:pt x="90" y="0"/>
                    <a:pt x="89" y="0"/>
                    <a:pt x="8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6" name="Freeform 9396"/>
            <p:cNvSpPr>
              <a:spLocks/>
            </p:cNvSpPr>
            <p:nvPr/>
          </p:nvSpPr>
          <p:spPr bwMode="auto">
            <a:xfrm>
              <a:off x="444500" y="150813"/>
              <a:ext cx="100013" cy="52388"/>
            </a:xfrm>
            <a:custGeom>
              <a:avLst/>
              <a:gdLst>
                <a:gd name="T0" fmla="*/ 26 w 27"/>
                <a:gd name="T1" fmla="*/ 0 h 14"/>
                <a:gd name="T2" fmla="*/ 0 w 27"/>
                <a:gd name="T3" fmla="*/ 14 h 14"/>
                <a:gd name="T4" fmla="*/ 1 w 27"/>
                <a:gd name="T5" fmla="*/ 14 h 14"/>
                <a:gd name="T6" fmla="*/ 27 w 27"/>
                <a:gd name="T7" fmla="*/ 0 h 14"/>
                <a:gd name="T8" fmla="*/ 26 w 27"/>
                <a:gd name="T9" fmla="*/ 0 h 14"/>
              </a:gdLst>
              <a:ahLst/>
              <a:cxnLst>
                <a:cxn ang="0">
                  <a:pos x="T0" y="T1"/>
                </a:cxn>
                <a:cxn ang="0">
                  <a:pos x="T2" y="T3"/>
                </a:cxn>
                <a:cxn ang="0">
                  <a:pos x="T4" y="T5"/>
                </a:cxn>
                <a:cxn ang="0">
                  <a:pos x="T6" y="T7"/>
                </a:cxn>
                <a:cxn ang="0">
                  <a:pos x="T8" y="T9"/>
                </a:cxn>
              </a:cxnLst>
              <a:rect l="0" t="0" r="r" b="b"/>
              <a:pathLst>
                <a:path w="27" h="14">
                  <a:moveTo>
                    <a:pt x="26" y="0"/>
                  </a:moveTo>
                  <a:cubicBezTo>
                    <a:pt x="17" y="5"/>
                    <a:pt x="9" y="9"/>
                    <a:pt x="0" y="14"/>
                  </a:cubicBezTo>
                  <a:cubicBezTo>
                    <a:pt x="0" y="14"/>
                    <a:pt x="1" y="14"/>
                    <a:pt x="1" y="14"/>
                  </a:cubicBezTo>
                  <a:cubicBezTo>
                    <a:pt x="10" y="9"/>
                    <a:pt x="18" y="5"/>
                    <a:pt x="27" y="0"/>
                  </a:cubicBezTo>
                  <a:cubicBezTo>
                    <a:pt x="27" y="0"/>
                    <a:pt x="26" y="0"/>
                    <a:pt x="26"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7" name="Freeform 9397"/>
            <p:cNvSpPr>
              <a:spLocks/>
            </p:cNvSpPr>
            <p:nvPr/>
          </p:nvSpPr>
          <p:spPr bwMode="auto">
            <a:xfrm>
              <a:off x="428625" y="134938"/>
              <a:ext cx="104775" cy="52388"/>
            </a:xfrm>
            <a:custGeom>
              <a:avLst/>
              <a:gdLst>
                <a:gd name="T0" fmla="*/ 2 w 28"/>
                <a:gd name="T1" fmla="*/ 13 h 14"/>
                <a:gd name="T2" fmla="*/ 27 w 28"/>
                <a:gd name="T3" fmla="*/ 1 h 14"/>
                <a:gd name="T4" fmla="*/ 27 w 28"/>
                <a:gd name="T5" fmla="*/ 1 h 14"/>
                <a:gd name="T6" fmla="*/ 1 w 28"/>
                <a:gd name="T7" fmla="*/ 13 h 14"/>
                <a:gd name="T8" fmla="*/ 2 w 28"/>
                <a:gd name="T9" fmla="*/ 13 h 14"/>
              </a:gdLst>
              <a:ahLst/>
              <a:cxnLst>
                <a:cxn ang="0">
                  <a:pos x="T0" y="T1"/>
                </a:cxn>
                <a:cxn ang="0">
                  <a:pos x="T2" y="T3"/>
                </a:cxn>
                <a:cxn ang="0">
                  <a:pos x="T4" y="T5"/>
                </a:cxn>
                <a:cxn ang="0">
                  <a:pos x="T6" y="T7"/>
                </a:cxn>
                <a:cxn ang="0">
                  <a:pos x="T8" y="T9"/>
                </a:cxn>
              </a:cxnLst>
              <a:rect l="0" t="0" r="r" b="b"/>
              <a:pathLst>
                <a:path w="28" h="14">
                  <a:moveTo>
                    <a:pt x="2" y="13"/>
                  </a:moveTo>
                  <a:cubicBezTo>
                    <a:pt x="10" y="9"/>
                    <a:pt x="19" y="5"/>
                    <a:pt x="27" y="1"/>
                  </a:cubicBezTo>
                  <a:cubicBezTo>
                    <a:pt x="28" y="1"/>
                    <a:pt x="27" y="0"/>
                    <a:pt x="27" y="1"/>
                  </a:cubicBezTo>
                  <a:cubicBezTo>
                    <a:pt x="18" y="4"/>
                    <a:pt x="10" y="9"/>
                    <a:pt x="1" y="13"/>
                  </a:cubicBezTo>
                  <a:cubicBezTo>
                    <a:pt x="0" y="13"/>
                    <a:pt x="1" y="14"/>
                    <a:pt x="2" y="13"/>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8" name="Freeform 9398"/>
            <p:cNvSpPr>
              <a:spLocks/>
            </p:cNvSpPr>
            <p:nvPr/>
          </p:nvSpPr>
          <p:spPr bwMode="auto">
            <a:xfrm>
              <a:off x="38100" y="211138"/>
              <a:ext cx="341313" cy="184150"/>
            </a:xfrm>
            <a:custGeom>
              <a:avLst/>
              <a:gdLst>
                <a:gd name="T0" fmla="*/ 2 w 91"/>
                <a:gd name="T1" fmla="*/ 49 h 49"/>
                <a:gd name="T2" fmla="*/ 91 w 91"/>
                <a:gd name="T3" fmla="*/ 1 h 49"/>
                <a:gd name="T4" fmla="*/ 90 w 91"/>
                <a:gd name="T5" fmla="*/ 0 h 49"/>
                <a:gd name="T6" fmla="*/ 1 w 91"/>
                <a:gd name="T7" fmla="*/ 48 h 49"/>
                <a:gd name="T8" fmla="*/ 2 w 91"/>
                <a:gd name="T9" fmla="*/ 49 h 49"/>
              </a:gdLst>
              <a:ahLst/>
              <a:cxnLst>
                <a:cxn ang="0">
                  <a:pos x="T0" y="T1"/>
                </a:cxn>
                <a:cxn ang="0">
                  <a:pos x="T2" y="T3"/>
                </a:cxn>
                <a:cxn ang="0">
                  <a:pos x="T4" y="T5"/>
                </a:cxn>
                <a:cxn ang="0">
                  <a:pos x="T6" y="T7"/>
                </a:cxn>
                <a:cxn ang="0">
                  <a:pos x="T8" y="T9"/>
                </a:cxn>
              </a:cxnLst>
              <a:rect l="0" t="0" r="r" b="b"/>
              <a:pathLst>
                <a:path w="91" h="49">
                  <a:moveTo>
                    <a:pt x="2" y="49"/>
                  </a:moveTo>
                  <a:cubicBezTo>
                    <a:pt x="32" y="33"/>
                    <a:pt x="61" y="16"/>
                    <a:pt x="91" y="1"/>
                  </a:cubicBezTo>
                  <a:cubicBezTo>
                    <a:pt x="91" y="0"/>
                    <a:pt x="90" y="0"/>
                    <a:pt x="90" y="0"/>
                  </a:cubicBezTo>
                  <a:cubicBezTo>
                    <a:pt x="60" y="16"/>
                    <a:pt x="31" y="33"/>
                    <a:pt x="1" y="48"/>
                  </a:cubicBezTo>
                  <a:cubicBezTo>
                    <a:pt x="0" y="49"/>
                    <a:pt x="1" y="49"/>
                    <a:pt x="2" y="4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09" name="Freeform 9399"/>
            <p:cNvSpPr>
              <a:spLocks/>
            </p:cNvSpPr>
            <p:nvPr/>
          </p:nvSpPr>
          <p:spPr bwMode="auto">
            <a:xfrm>
              <a:off x="41275" y="165100"/>
              <a:ext cx="338138" cy="192088"/>
            </a:xfrm>
            <a:custGeom>
              <a:avLst/>
              <a:gdLst>
                <a:gd name="T0" fmla="*/ 89 w 90"/>
                <a:gd name="T1" fmla="*/ 0 h 51"/>
                <a:gd name="T2" fmla="*/ 1 w 90"/>
                <a:gd name="T3" fmla="*/ 50 h 51"/>
                <a:gd name="T4" fmla="*/ 2 w 90"/>
                <a:gd name="T5" fmla="*/ 51 h 51"/>
                <a:gd name="T6" fmla="*/ 90 w 90"/>
                <a:gd name="T7" fmla="*/ 1 h 51"/>
                <a:gd name="T8" fmla="*/ 89 w 90"/>
                <a:gd name="T9" fmla="*/ 0 h 51"/>
              </a:gdLst>
              <a:ahLst/>
              <a:cxnLst>
                <a:cxn ang="0">
                  <a:pos x="T0" y="T1"/>
                </a:cxn>
                <a:cxn ang="0">
                  <a:pos x="T2" y="T3"/>
                </a:cxn>
                <a:cxn ang="0">
                  <a:pos x="T4" y="T5"/>
                </a:cxn>
                <a:cxn ang="0">
                  <a:pos x="T6" y="T7"/>
                </a:cxn>
                <a:cxn ang="0">
                  <a:pos x="T8" y="T9"/>
                </a:cxn>
              </a:cxnLst>
              <a:rect l="0" t="0" r="r" b="b"/>
              <a:pathLst>
                <a:path w="90" h="51">
                  <a:moveTo>
                    <a:pt x="89" y="0"/>
                  </a:moveTo>
                  <a:cubicBezTo>
                    <a:pt x="59" y="17"/>
                    <a:pt x="30" y="33"/>
                    <a:pt x="1" y="50"/>
                  </a:cubicBezTo>
                  <a:cubicBezTo>
                    <a:pt x="0" y="51"/>
                    <a:pt x="1" y="51"/>
                    <a:pt x="2" y="51"/>
                  </a:cubicBezTo>
                  <a:cubicBezTo>
                    <a:pt x="31" y="33"/>
                    <a:pt x="60" y="17"/>
                    <a:pt x="90" y="1"/>
                  </a:cubicBezTo>
                  <a:cubicBezTo>
                    <a:pt x="90" y="0"/>
                    <a:pt x="89" y="0"/>
                    <a:pt x="89"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0" name="Freeform 9400"/>
            <p:cNvSpPr>
              <a:spLocks/>
            </p:cNvSpPr>
            <p:nvPr/>
          </p:nvSpPr>
          <p:spPr bwMode="auto">
            <a:xfrm>
              <a:off x="428625" y="98425"/>
              <a:ext cx="63500" cy="36513"/>
            </a:xfrm>
            <a:custGeom>
              <a:avLst/>
              <a:gdLst>
                <a:gd name="T0" fmla="*/ 16 w 17"/>
                <a:gd name="T1" fmla="*/ 1 h 10"/>
                <a:gd name="T2" fmla="*/ 1 w 17"/>
                <a:gd name="T3" fmla="*/ 9 h 10"/>
                <a:gd name="T4" fmla="*/ 2 w 17"/>
                <a:gd name="T5" fmla="*/ 10 h 10"/>
                <a:gd name="T6" fmla="*/ 17 w 17"/>
                <a:gd name="T7" fmla="*/ 1 h 10"/>
                <a:gd name="T8" fmla="*/ 16 w 17"/>
                <a:gd name="T9" fmla="*/ 1 h 10"/>
              </a:gdLst>
              <a:ahLst/>
              <a:cxnLst>
                <a:cxn ang="0">
                  <a:pos x="T0" y="T1"/>
                </a:cxn>
                <a:cxn ang="0">
                  <a:pos x="T2" y="T3"/>
                </a:cxn>
                <a:cxn ang="0">
                  <a:pos x="T4" y="T5"/>
                </a:cxn>
                <a:cxn ang="0">
                  <a:pos x="T6" y="T7"/>
                </a:cxn>
                <a:cxn ang="0">
                  <a:pos x="T8" y="T9"/>
                </a:cxn>
              </a:cxnLst>
              <a:rect l="0" t="0" r="r" b="b"/>
              <a:pathLst>
                <a:path w="17" h="10">
                  <a:moveTo>
                    <a:pt x="16" y="1"/>
                  </a:moveTo>
                  <a:cubicBezTo>
                    <a:pt x="11" y="4"/>
                    <a:pt x="6" y="6"/>
                    <a:pt x="1" y="9"/>
                  </a:cubicBezTo>
                  <a:cubicBezTo>
                    <a:pt x="0" y="10"/>
                    <a:pt x="2" y="10"/>
                    <a:pt x="2" y="10"/>
                  </a:cubicBezTo>
                  <a:cubicBezTo>
                    <a:pt x="7" y="7"/>
                    <a:pt x="12" y="4"/>
                    <a:pt x="17" y="1"/>
                  </a:cubicBezTo>
                  <a:cubicBezTo>
                    <a:pt x="17" y="1"/>
                    <a:pt x="16" y="0"/>
                    <a:pt x="16"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1" name="Freeform 9401"/>
            <p:cNvSpPr>
              <a:spLocks/>
            </p:cNvSpPr>
            <p:nvPr/>
          </p:nvSpPr>
          <p:spPr bwMode="auto">
            <a:xfrm>
              <a:off x="431800" y="85725"/>
              <a:ext cx="49213" cy="26988"/>
            </a:xfrm>
            <a:custGeom>
              <a:avLst/>
              <a:gdLst>
                <a:gd name="T0" fmla="*/ 1 w 13"/>
                <a:gd name="T1" fmla="*/ 7 h 7"/>
                <a:gd name="T2" fmla="*/ 13 w 13"/>
                <a:gd name="T3" fmla="*/ 1 h 7"/>
                <a:gd name="T4" fmla="*/ 12 w 13"/>
                <a:gd name="T5" fmla="*/ 0 h 7"/>
                <a:gd name="T6" fmla="*/ 0 w 13"/>
                <a:gd name="T7" fmla="*/ 6 h 7"/>
                <a:gd name="T8" fmla="*/ 1 w 13"/>
                <a:gd name="T9" fmla="*/ 7 h 7"/>
              </a:gdLst>
              <a:ahLst/>
              <a:cxnLst>
                <a:cxn ang="0">
                  <a:pos x="T0" y="T1"/>
                </a:cxn>
                <a:cxn ang="0">
                  <a:pos x="T2" y="T3"/>
                </a:cxn>
                <a:cxn ang="0">
                  <a:pos x="T4" y="T5"/>
                </a:cxn>
                <a:cxn ang="0">
                  <a:pos x="T6" y="T7"/>
                </a:cxn>
                <a:cxn ang="0">
                  <a:pos x="T8" y="T9"/>
                </a:cxn>
              </a:cxnLst>
              <a:rect l="0" t="0" r="r" b="b"/>
              <a:pathLst>
                <a:path w="13" h="7">
                  <a:moveTo>
                    <a:pt x="1" y="7"/>
                  </a:moveTo>
                  <a:cubicBezTo>
                    <a:pt x="5" y="5"/>
                    <a:pt x="9" y="3"/>
                    <a:pt x="13" y="1"/>
                  </a:cubicBezTo>
                  <a:cubicBezTo>
                    <a:pt x="13" y="1"/>
                    <a:pt x="13" y="0"/>
                    <a:pt x="12" y="0"/>
                  </a:cubicBezTo>
                  <a:cubicBezTo>
                    <a:pt x="8" y="2"/>
                    <a:pt x="4" y="4"/>
                    <a:pt x="0" y="6"/>
                  </a:cubicBezTo>
                  <a:cubicBezTo>
                    <a:pt x="0" y="6"/>
                    <a:pt x="0" y="7"/>
                    <a:pt x="1"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2" name="Freeform 9402"/>
            <p:cNvSpPr>
              <a:spLocks/>
            </p:cNvSpPr>
            <p:nvPr/>
          </p:nvSpPr>
          <p:spPr bwMode="auto">
            <a:xfrm>
              <a:off x="34925" y="139700"/>
              <a:ext cx="349250" cy="179388"/>
            </a:xfrm>
            <a:custGeom>
              <a:avLst/>
              <a:gdLst>
                <a:gd name="T0" fmla="*/ 2 w 93"/>
                <a:gd name="T1" fmla="*/ 48 h 48"/>
                <a:gd name="T2" fmla="*/ 92 w 93"/>
                <a:gd name="T3" fmla="*/ 0 h 48"/>
                <a:gd name="T4" fmla="*/ 91 w 93"/>
                <a:gd name="T5" fmla="*/ 0 h 48"/>
                <a:gd name="T6" fmla="*/ 1 w 93"/>
                <a:gd name="T7" fmla="*/ 47 h 48"/>
                <a:gd name="T8" fmla="*/ 2 w 93"/>
                <a:gd name="T9" fmla="*/ 48 h 48"/>
              </a:gdLst>
              <a:ahLst/>
              <a:cxnLst>
                <a:cxn ang="0">
                  <a:pos x="T0" y="T1"/>
                </a:cxn>
                <a:cxn ang="0">
                  <a:pos x="T2" y="T3"/>
                </a:cxn>
                <a:cxn ang="0">
                  <a:pos x="T4" y="T5"/>
                </a:cxn>
                <a:cxn ang="0">
                  <a:pos x="T6" y="T7"/>
                </a:cxn>
                <a:cxn ang="0">
                  <a:pos x="T8" y="T9"/>
                </a:cxn>
              </a:cxnLst>
              <a:rect l="0" t="0" r="r" b="b"/>
              <a:pathLst>
                <a:path w="93" h="48">
                  <a:moveTo>
                    <a:pt x="2" y="48"/>
                  </a:moveTo>
                  <a:cubicBezTo>
                    <a:pt x="32" y="32"/>
                    <a:pt x="62" y="16"/>
                    <a:pt x="92" y="0"/>
                  </a:cubicBezTo>
                  <a:cubicBezTo>
                    <a:pt x="93" y="0"/>
                    <a:pt x="92" y="0"/>
                    <a:pt x="91" y="0"/>
                  </a:cubicBezTo>
                  <a:cubicBezTo>
                    <a:pt x="61" y="16"/>
                    <a:pt x="31" y="32"/>
                    <a:pt x="1" y="47"/>
                  </a:cubicBezTo>
                  <a:cubicBezTo>
                    <a:pt x="0" y="48"/>
                    <a:pt x="2" y="48"/>
                    <a:pt x="2" y="4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3" name="Freeform 9403"/>
            <p:cNvSpPr>
              <a:spLocks/>
            </p:cNvSpPr>
            <p:nvPr/>
          </p:nvSpPr>
          <p:spPr bwMode="auto">
            <a:xfrm>
              <a:off x="26988" y="101600"/>
              <a:ext cx="352425" cy="200025"/>
            </a:xfrm>
            <a:custGeom>
              <a:avLst/>
              <a:gdLst>
                <a:gd name="T0" fmla="*/ 92 w 94"/>
                <a:gd name="T1" fmla="*/ 0 h 53"/>
                <a:gd name="T2" fmla="*/ 1 w 94"/>
                <a:gd name="T3" fmla="*/ 52 h 53"/>
                <a:gd name="T4" fmla="*/ 2 w 94"/>
                <a:gd name="T5" fmla="*/ 53 h 53"/>
                <a:gd name="T6" fmla="*/ 93 w 94"/>
                <a:gd name="T7" fmla="*/ 0 h 53"/>
                <a:gd name="T8" fmla="*/ 92 w 94"/>
                <a:gd name="T9" fmla="*/ 0 h 53"/>
              </a:gdLst>
              <a:ahLst/>
              <a:cxnLst>
                <a:cxn ang="0">
                  <a:pos x="T0" y="T1"/>
                </a:cxn>
                <a:cxn ang="0">
                  <a:pos x="T2" y="T3"/>
                </a:cxn>
                <a:cxn ang="0">
                  <a:pos x="T4" y="T5"/>
                </a:cxn>
                <a:cxn ang="0">
                  <a:pos x="T6" y="T7"/>
                </a:cxn>
                <a:cxn ang="0">
                  <a:pos x="T8" y="T9"/>
                </a:cxn>
              </a:cxnLst>
              <a:rect l="0" t="0" r="r" b="b"/>
              <a:pathLst>
                <a:path w="94" h="53">
                  <a:moveTo>
                    <a:pt x="92" y="0"/>
                  </a:moveTo>
                  <a:cubicBezTo>
                    <a:pt x="62" y="18"/>
                    <a:pt x="31" y="34"/>
                    <a:pt x="1" y="52"/>
                  </a:cubicBezTo>
                  <a:cubicBezTo>
                    <a:pt x="0" y="53"/>
                    <a:pt x="1" y="53"/>
                    <a:pt x="2" y="53"/>
                  </a:cubicBezTo>
                  <a:cubicBezTo>
                    <a:pt x="32" y="35"/>
                    <a:pt x="63" y="19"/>
                    <a:pt x="93" y="0"/>
                  </a:cubicBezTo>
                  <a:cubicBezTo>
                    <a:pt x="94" y="0"/>
                    <a:pt x="93" y="0"/>
                    <a:pt x="92"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4" name="Freeform 9404"/>
            <p:cNvSpPr>
              <a:spLocks/>
            </p:cNvSpPr>
            <p:nvPr/>
          </p:nvSpPr>
          <p:spPr bwMode="auto">
            <a:xfrm>
              <a:off x="23813" y="71438"/>
              <a:ext cx="352425" cy="180975"/>
            </a:xfrm>
            <a:custGeom>
              <a:avLst/>
              <a:gdLst>
                <a:gd name="T0" fmla="*/ 2 w 94"/>
                <a:gd name="T1" fmla="*/ 47 h 48"/>
                <a:gd name="T2" fmla="*/ 93 w 94"/>
                <a:gd name="T3" fmla="*/ 1 h 48"/>
                <a:gd name="T4" fmla="*/ 93 w 94"/>
                <a:gd name="T5" fmla="*/ 1 h 48"/>
                <a:gd name="T6" fmla="*/ 1 w 94"/>
                <a:gd name="T7" fmla="*/ 47 h 48"/>
                <a:gd name="T8" fmla="*/ 2 w 94"/>
                <a:gd name="T9" fmla="*/ 47 h 48"/>
              </a:gdLst>
              <a:ahLst/>
              <a:cxnLst>
                <a:cxn ang="0">
                  <a:pos x="T0" y="T1"/>
                </a:cxn>
                <a:cxn ang="0">
                  <a:pos x="T2" y="T3"/>
                </a:cxn>
                <a:cxn ang="0">
                  <a:pos x="T4" y="T5"/>
                </a:cxn>
                <a:cxn ang="0">
                  <a:pos x="T6" y="T7"/>
                </a:cxn>
                <a:cxn ang="0">
                  <a:pos x="T8" y="T9"/>
                </a:cxn>
              </a:cxnLst>
              <a:rect l="0" t="0" r="r" b="b"/>
              <a:pathLst>
                <a:path w="94" h="48">
                  <a:moveTo>
                    <a:pt x="2" y="47"/>
                  </a:moveTo>
                  <a:cubicBezTo>
                    <a:pt x="32" y="32"/>
                    <a:pt x="61" y="14"/>
                    <a:pt x="93" y="1"/>
                  </a:cubicBezTo>
                  <a:cubicBezTo>
                    <a:pt x="94" y="1"/>
                    <a:pt x="93" y="0"/>
                    <a:pt x="93" y="1"/>
                  </a:cubicBezTo>
                  <a:cubicBezTo>
                    <a:pt x="61" y="13"/>
                    <a:pt x="32" y="31"/>
                    <a:pt x="1" y="47"/>
                  </a:cubicBezTo>
                  <a:cubicBezTo>
                    <a:pt x="0" y="47"/>
                    <a:pt x="1" y="48"/>
                    <a:pt x="2" y="4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5" name="Freeform 9405"/>
            <p:cNvSpPr>
              <a:spLocks/>
            </p:cNvSpPr>
            <p:nvPr/>
          </p:nvSpPr>
          <p:spPr bwMode="auto">
            <a:xfrm>
              <a:off x="23813" y="38100"/>
              <a:ext cx="333375" cy="179388"/>
            </a:xfrm>
            <a:custGeom>
              <a:avLst/>
              <a:gdLst>
                <a:gd name="T0" fmla="*/ 88 w 89"/>
                <a:gd name="T1" fmla="*/ 1 h 48"/>
                <a:gd name="T2" fmla="*/ 1 w 89"/>
                <a:gd name="T3" fmla="*/ 48 h 48"/>
                <a:gd name="T4" fmla="*/ 2 w 89"/>
                <a:gd name="T5" fmla="*/ 48 h 48"/>
                <a:gd name="T6" fmla="*/ 88 w 89"/>
                <a:gd name="T7" fmla="*/ 2 h 48"/>
                <a:gd name="T8" fmla="*/ 88 w 89"/>
                <a:gd name="T9" fmla="*/ 1 h 48"/>
              </a:gdLst>
              <a:ahLst/>
              <a:cxnLst>
                <a:cxn ang="0">
                  <a:pos x="T0" y="T1"/>
                </a:cxn>
                <a:cxn ang="0">
                  <a:pos x="T2" y="T3"/>
                </a:cxn>
                <a:cxn ang="0">
                  <a:pos x="T4" y="T5"/>
                </a:cxn>
                <a:cxn ang="0">
                  <a:pos x="T6" y="T7"/>
                </a:cxn>
                <a:cxn ang="0">
                  <a:pos x="T8" y="T9"/>
                </a:cxn>
              </a:cxnLst>
              <a:rect l="0" t="0" r="r" b="b"/>
              <a:pathLst>
                <a:path w="89" h="48">
                  <a:moveTo>
                    <a:pt x="88" y="1"/>
                  </a:moveTo>
                  <a:cubicBezTo>
                    <a:pt x="59" y="16"/>
                    <a:pt x="29" y="30"/>
                    <a:pt x="1" y="48"/>
                  </a:cubicBezTo>
                  <a:cubicBezTo>
                    <a:pt x="0" y="48"/>
                    <a:pt x="1" y="48"/>
                    <a:pt x="2" y="48"/>
                  </a:cubicBezTo>
                  <a:cubicBezTo>
                    <a:pt x="30" y="31"/>
                    <a:pt x="59" y="17"/>
                    <a:pt x="88" y="2"/>
                  </a:cubicBezTo>
                  <a:cubicBezTo>
                    <a:pt x="89" y="1"/>
                    <a:pt x="88" y="0"/>
                    <a:pt x="88" y="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6" name="Freeform 9406"/>
            <p:cNvSpPr>
              <a:spLocks/>
            </p:cNvSpPr>
            <p:nvPr/>
          </p:nvSpPr>
          <p:spPr bwMode="auto">
            <a:xfrm>
              <a:off x="23813" y="30163"/>
              <a:ext cx="333375" cy="169863"/>
            </a:xfrm>
            <a:custGeom>
              <a:avLst/>
              <a:gdLst>
                <a:gd name="T0" fmla="*/ 2 w 89"/>
                <a:gd name="T1" fmla="*/ 44 h 45"/>
                <a:gd name="T2" fmla="*/ 88 w 89"/>
                <a:gd name="T3" fmla="*/ 1 h 45"/>
                <a:gd name="T4" fmla="*/ 87 w 89"/>
                <a:gd name="T5" fmla="*/ 1 h 45"/>
                <a:gd name="T6" fmla="*/ 1 w 89"/>
                <a:gd name="T7" fmla="*/ 44 h 45"/>
                <a:gd name="T8" fmla="*/ 2 w 89"/>
                <a:gd name="T9" fmla="*/ 44 h 45"/>
              </a:gdLst>
              <a:ahLst/>
              <a:cxnLst>
                <a:cxn ang="0">
                  <a:pos x="T0" y="T1"/>
                </a:cxn>
                <a:cxn ang="0">
                  <a:pos x="T2" y="T3"/>
                </a:cxn>
                <a:cxn ang="0">
                  <a:pos x="T4" y="T5"/>
                </a:cxn>
                <a:cxn ang="0">
                  <a:pos x="T6" y="T7"/>
                </a:cxn>
                <a:cxn ang="0">
                  <a:pos x="T8" y="T9"/>
                </a:cxn>
              </a:cxnLst>
              <a:rect l="0" t="0" r="r" b="b"/>
              <a:pathLst>
                <a:path w="89" h="45">
                  <a:moveTo>
                    <a:pt x="2" y="44"/>
                  </a:moveTo>
                  <a:cubicBezTo>
                    <a:pt x="32" y="32"/>
                    <a:pt x="59" y="14"/>
                    <a:pt x="88" y="1"/>
                  </a:cubicBezTo>
                  <a:cubicBezTo>
                    <a:pt x="89" y="0"/>
                    <a:pt x="87" y="0"/>
                    <a:pt x="87" y="1"/>
                  </a:cubicBezTo>
                  <a:cubicBezTo>
                    <a:pt x="58" y="14"/>
                    <a:pt x="31" y="32"/>
                    <a:pt x="1" y="44"/>
                  </a:cubicBezTo>
                  <a:cubicBezTo>
                    <a:pt x="0" y="44"/>
                    <a:pt x="1" y="45"/>
                    <a:pt x="2" y="44"/>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7" name="Freeform 9407"/>
            <p:cNvSpPr>
              <a:spLocks/>
            </p:cNvSpPr>
            <p:nvPr/>
          </p:nvSpPr>
          <p:spPr bwMode="auto">
            <a:xfrm>
              <a:off x="23813" y="26988"/>
              <a:ext cx="254000" cy="142875"/>
            </a:xfrm>
            <a:custGeom>
              <a:avLst/>
              <a:gdLst>
                <a:gd name="T0" fmla="*/ 67 w 68"/>
                <a:gd name="T1" fmla="*/ 0 h 38"/>
                <a:gd name="T2" fmla="*/ 1 w 68"/>
                <a:gd name="T3" fmla="*/ 37 h 38"/>
                <a:gd name="T4" fmla="*/ 2 w 68"/>
                <a:gd name="T5" fmla="*/ 37 h 38"/>
                <a:gd name="T6" fmla="*/ 68 w 68"/>
                <a:gd name="T7" fmla="*/ 1 h 38"/>
                <a:gd name="T8" fmla="*/ 67 w 68"/>
                <a:gd name="T9" fmla="*/ 0 h 38"/>
              </a:gdLst>
              <a:ahLst/>
              <a:cxnLst>
                <a:cxn ang="0">
                  <a:pos x="T0" y="T1"/>
                </a:cxn>
                <a:cxn ang="0">
                  <a:pos x="T2" y="T3"/>
                </a:cxn>
                <a:cxn ang="0">
                  <a:pos x="T4" y="T5"/>
                </a:cxn>
                <a:cxn ang="0">
                  <a:pos x="T6" y="T7"/>
                </a:cxn>
                <a:cxn ang="0">
                  <a:pos x="T8" y="T9"/>
                </a:cxn>
              </a:cxnLst>
              <a:rect l="0" t="0" r="r" b="b"/>
              <a:pathLst>
                <a:path w="68" h="38">
                  <a:moveTo>
                    <a:pt x="67" y="0"/>
                  </a:moveTo>
                  <a:cubicBezTo>
                    <a:pt x="46" y="14"/>
                    <a:pt x="23" y="24"/>
                    <a:pt x="1" y="37"/>
                  </a:cubicBezTo>
                  <a:cubicBezTo>
                    <a:pt x="0" y="38"/>
                    <a:pt x="1" y="38"/>
                    <a:pt x="2" y="37"/>
                  </a:cubicBezTo>
                  <a:cubicBezTo>
                    <a:pt x="24" y="25"/>
                    <a:pt x="47" y="15"/>
                    <a:pt x="68" y="1"/>
                  </a:cubicBezTo>
                  <a:cubicBezTo>
                    <a:pt x="68" y="0"/>
                    <a:pt x="67" y="0"/>
                    <a:pt x="67"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8" name="Freeform 9408"/>
            <p:cNvSpPr>
              <a:spLocks/>
            </p:cNvSpPr>
            <p:nvPr/>
          </p:nvSpPr>
          <p:spPr bwMode="auto">
            <a:xfrm>
              <a:off x="15875" y="30163"/>
              <a:ext cx="209550" cy="109538"/>
            </a:xfrm>
            <a:custGeom>
              <a:avLst/>
              <a:gdLst>
                <a:gd name="T0" fmla="*/ 2 w 56"/>
                <a:gd name="T1" fmla="*/ 29 h 29"/>
                <a:gd name="T2" fmla="*/ 55 w 56"/>
                <a:gd name="T3" fmla="*/ 1 h 29"/>
                <a:gd name="T4" fmla="*/ 54 w 56"/>
                <a:gd name="T5" fmla="*/ 0 h 29"/>
                <a:gd name="T6" fmla="*/ 1 w 56"/>
                <a:gd name="T7" fmla="*/ 28 h 29"/>
                <a:gd name="T8" fmla="*/ 2 w 56"/>
                <a:gd name="T9" fmla="*/ 29 h 29"/>
              </a:gdLst>
              <a:ahLst/>
              <a:cxnLst>
                <a:cxn ang="0">
                  <a:pos x="T0" y="T1"/>
                </a:cxn>
                <a:cxn ang="0">
                  <a:pos x="T2" y="T3"/>
                </a:cxn>
                <a:cxn ang="0">
                  <a:pos x="T4" y="T5"/>
                </a:cxn>
                <a:cxn ang="0">
                  <a:pos x="T6" y="T7"/>
                </a:cxn>
                <a:cxn ang="0">
                  <a:pos x="T8" y="T9"/>
                </a:cxn>
              </a:cxnLst>
              <a:rect l="0" t="0" r="r" b="b"/>
              <a:pathLst>
                <a:path w="56" h="29">
                  <a:moveTo>
                    <a:pt x="2" y="29"/>
                  </a:moveTo>
                  <a:cubicBezTo>
                    <a:pt x="20" y="20"/>
                    <a:pt x="37" y="9"/>
                    <a:pt x="55" y="1"/>
                  </a:cubicBezTo>
                  <a:cubicBezTo>
                    <a:pt x="56" y="1"/>
                    <a:pt x="55" y="0"/>
                    <a:pt x="54" y="0"/>
                  </a:cubicBezTo>
                  <a:cubicBezTo>
                    <a:pt x="36" y="9"/>
                    <a:pt x="19" y="19"/>
                    <a:pt x="1" y="28"/>
                  </a:cubicBezTo>
                  <a:cubicBezTo>
                    <a:pt x="0" y="28"/>
                    <a:pt x="1" y="29"/>
                    <a:pt x="2" y="2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19" name="Freeform 9409"/>
            <p:cNvSpPr>
              <a:spLocks/>
            </p:cNvSpPr>
            <p:nvPr/>
          </p:nvSpPr>
          <p:spPr bwMode="auto">
            <a:xfrm>
              <a:off x="12700" y="26988"/>
              <a:ext cx="146050" cy="82550"/>
            </a:xfrm>
            <a:custGeom>
              <a:avLst/>
              <a:gdLst>
                <a:gd name="T0" fmla="*/ 38 w 39"/>
                <a:gd name="T1" fmla="*/ 0 h 22"/>
                <a:gd name="T2" fmla="*/ 1 w 39"/>
                <a:gd name="T3" fmla="*/ 21 h 22"/>
                <a:gd name="T4" fmla="*/ 1 w 39"/>
                <a:gd name="T5" fmla="*/ 22 h 22"/>
                <a:gd name="T6" fmla="*/ 38 w 39"/>
                <a:gd name="T7" fmla="*/ 1 h 22"/>
                <a:gd name="T8" fmla="*/ 38 w 39"/>
                <a:gd name="T9" fmla="*/ 0 h 22"/>
              </a:gdLst>
              <a:ahLst/>
              <a:cxnLst>
                <a:cxn ang="0">
                  <a:pos x="T0" y="T1"/>
                </a:cxn>
                <a:cxn ang="0">
                  <a:pos x="T2" y="T3"/>
                </a:cxn>
                <a:cxn ang="0">
                  <a:pos x="T4" y="T5"/>
                </a:cxn>
                <a:cxn ang="0">
                  <a:pos x="T6" y="T7"/>
                </a:cxn>
                <a:cxn ang="0">
                  <a:pos x="T8" y="T9"/>
                </a:cxn>
              </a:cxnLst>
              <a:rect l="0" t="0" r="r" b="b"/>
              <a:pathLst>
                <a:path w="39" h="22">
                  <a:moveTo>
                    <a:pt x="38" y="0"/>
                  </a:moveTo>
                  <a:cubicBezTo>
                    <a:pt x="25" y="7"/>
                    <a:pt x="13" y="14"/>
                    <a:pt x="1" y="21"/>
                  </a:cubicBezTo>
                  <a:cubicBezTo>
                    <a:pt x="0" y="22"/>
                    <a:pt x="1" y="22"/>
                    <a:pt x="1" y="22"/>
                  </a:cubicBezTo>
                  <a:cubicBezTo>
                    <a:pt x="13" y="14"/>
                    <a:pt x="26" y="8"/>
                    <a:pt x="38" y="1"/>
                  </a:cubicBezTo>
                  <a:cubicBezTo>
                    <a:pt x="39" y="1"/>
                    <a:pt x="38" y="0"/>
                    <a:pt x="38" y="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20" name="Freeform 9410"/>
            <p:cNvSpPr>
              <a:spLocks/>
            </p:cNvSpPr>
            <p:nvPr/>
          </p:nvSpPr>
          <p:spPr bwMode="auto">
            <a:xfrm>
              <a:off x="4763" y="26988"/>
              <a:ext cx="138113" cy="74613"/>
            </a:xfrm>
            <a:custGeom>
              <a:avLst/>
              <a:gdLst>
                <a:gd name="T0" fmla="*/ 2 w 37"/>
                <a:gd name="T1" fmla="*/ 19 h 20"/>
                <a:gd name="T2" fmla="*/ 36 w 37"/>
                <a:gd name="T3" fmla="*/ 0 h 20"/>
                <a:gd name="T4" fmla="*/ 36 w 37"/>
                <a:gd name="T5" fmla="*/ 0 h 20"/>
                <a:gd name="T6" fmla="*/ 1 w 37"/>
                <a:gd name="T7" fmla="*/ 19 h 20"/>
                <a:gd name="T8" fmla="*/ 2 w 37"/>
                <a:gd name="T9" fmla="*/ 19 h 20"/>
              </a:gdLst>
              <a:ahLst/>
              <a:cxnLst>
                <a:cxn ang="0">
                  <a:pos x="T0" y="T1"/>
                </a:cxn>
                <a:cxn ang="0">
                  <a:pos x="T2" y="T3"/>
                </a:cxn>
                <a:cxn ang="0">
                  <a:pos x="T4" y="T5"/>
                </a:cxn>
                <a:cxn ang="0">
                  <a:pos x="T6" y="T7"/>
                </a:cxn>
                <a:cxn ang="0">
                  <a:pos x="T8" y="T9"/>
                </a:cxn>
              </a:cxnLst>
              <a:rect l="0" t="0" r="r" b="b"/>
              <a:pathLst>
                <a:path w="37" h="20">
                  <a:moveTo>
                    <a:pt x="2" y="19"/>
                  </a:moveTo>
                  <a:cubicBezTo>
                    <a:pt x="13" y="13"/>
                    <a:pt x="25" y="6"/>
                    <a:pt x="36" y="0"/>
                  </a:cubicBezTo>
                  <a:cubicBezTo>
                    <a:pt x="37" y="0"/>
                    <a:pt x="36" y="0"/>
                    <a:pt x="36" y="0"/>
                  </a:cubicBezTo>
                  <a:cubicBezTo>
                    <a:pt x="24" y="6"/>
                    <a:pt x="13" y="12"/>
                    <a:pt x="1" y="19"/>
                  </a:cubicBezTo>
                  <a:cubicBezTo>
                    <a:pt x="0" y="20"/>
                    <a:pt x="2" y="20"/>
                    <a:pt x="2" y="19"/>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grpId="0" nodeType="afterEffect">
                                  <p:stCondLst>
                                    <p:cond delay="600"/>
                                  </p:stCondLst>
                                  <p:childTnLst>
                                    <p:set>
                                      <p:cBhvr>
                                        <p:cTn id="6" dur="1" fill="hold">
                                          <p:stCondLst>
                                            <p:cond delay="0"/>
                                          </p:stCondLst>
                                        </p:cTn>
                                        <p:tgtEl>
                                          <p:spTgt spid="15363"/>
                                        </p:tgtEl>
                                        <p:attrNameLst>
                                          <p:attrName>style.visibility</p:attrName>
                                        </p:attrNameLst>
                                      </p:cBhvr>
                                      <p:to>
                                        <p:strVal val="visible"/>
                                      </p:to>
                                    </p:set>
                                    <p:anim calcmode="lin" valueType="num">
                                      <p:cBhvr>
                                        <p:cTn id="7" dur="500" fill="hold"/>
                                        <p:tgtEl>
                                          <p:spTgt spid="15363"/>
                                        </p:tgtEl>
                                        <p:attrNameLst>
                                          <p:attrName>ppt_w</p:attrName>
                                        </p:attrNameLst>
                                      </p:cBhvr>
                                      <p:tavLst>
                                        <p:tav tm="0">
                                          <p:val>
                                            <p:strVal val="4*#ppt_w"/>
                                          </p:val>
                                        </p:tav>
                                        <p:tav tm="100000">
                                          <p:val>
                                            <p:strVal val="#ppt_w"/>
                                          </p:val>
                                        </p:tav>
                                      </p:tavLst>
                                    </p:anim>
                                    <p:anim calcmode="lin" valueType="num">
                                      <p:cBhvr>
                                        <p:cTn id="8" dur="500" fill="hold"/>
                                        <p:tgtEl>
                                          <p:spTgt spid="15363"/>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1100"/>
                            </p:stCondLst>
                            <p:childTnLst>
                              <p:par>
                                <p:cTn id="10" presetID="23" presetClass="entr" presetSubtype="32" fill="hold" grpId="0" nodeType="afterEffect">
                                  <p:stCondLst>
                                    <p:cond delay="600"/>
                                  </p:stCondLst>
                                  <p:childTnLst>
                                    <p:set>
                                      <p:cBhvr>
                                        <p:cTn id="11" dur="1" fill="hold">
                                          <p:stCondLst>
                                            <p:cond delay="0"/>
                                          </p:stCondLst>
                                        </p:cTn>
                                        <p:tgtEl>
                                          <p:spTgt spid="15364"/>
                                        </p:tgtEl>
                                        <p:attrNameLst>
                                          <p:attrName>style.visibility</p:attrName>
                                        </p:attrNameLst>
                                      </p:cBhvr>
                                      <p:to>
                                        <p:strVal val="visible"/>
                                      </p:to>
                                    </p:set>
                                    <p:anim calcmode="lin" valueType="num">
                                      <p:cBhvr>
                                        <p:cTn id="12" dur="500" fill="hold"/>
                                        <p:tgtEl>
                                          <p:spTgt spid="15364"/>
                                        </p:tgtEl>
                                        <p:attrNameLst>
                                          <p:attrName>ppt_w</p:attrName>
                                        </p:attrNameLst>
                                      </p:cBhvr>
                                      <p:tavLst>
                                        <p:tav tm="0">
                                          <p:val>
                                            <p:strVal val="4*#ppt_w"/>
                                          </p:val>
                                        </p:tav>
                                        <p:tav tm="100000">
                                          <p:val>
                                            <p:strVal val="#ppt_w"/>
                                          </p:val>
                                        </p:tav>
                                      </p:tavLst>
                                    </p:anim>
                                    <p:anim calcmode="lin" valueType="num">
                                      <p:cBhvr>
                                        <p:cTn id="13" dur="500" fill="hold"/>
                                        <p:tgtEl>
                                          <p:spTgt spid="15364"/>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2200"/>
                            </p:stCondLst>
                            <p:childTnLst>
                              <p:par>
                                <p:cTn id="15" presetID="23" presetClass="entr" presetSubtype="32" fill="hold" grpId="0" nodeType="afterEffect">
                                  <p:stCondLst>
                                    <p:cond delay="600"/>
                                  </p:stCondLst>
                                  <p:childTnLst>
                                    <p:set>
                                      <p:cBhvr>
                                        <p:cTn id="16" dur="1" fill="hold">
                                          <p:stCondLst>
                                            <p:cond delay="0"/>
                                          </p:stCondLst>
                                        </p:cTn>
                                        <p:tgtEl>
                                          <p:spTgt spid="15365"/>
                                        </p:tgtEl>
                                        <p:attrNameLst>
                                          <p:attrName>style.visibility</p:attrName>
                                        </p:attrNameLst>
                                      </p:cBhvr>
                                      <p:to>
                                        <p:strVal val="visible"/>
                                      </p:to>
                                    </p:set>
                                    <p:anim calcmode="lin" valueType="num">
                                      <p:cBhvr>
                                        <p:cTn id="17" dur="500" fill="hold"/>
                                        <p:tgtEl>
                                          <p:spTgt spid="15365"/>
                                        </p:tgtEl>
                                        <p:attrNameLst>
                                          <p:attrName>ppt_w</p:attrName>
                                        </p:attrNameLst>
                                      </p:cBhvr>
                                      <p:tavLst>
                                        <p:tav tm="0">
                                          <p:val>
                                            <p:strVal val="4*#ppt_w"/>
                                          </p:val>
                                        </p:tav>
                                        <p:tav tm="100000">
                                          <p:val>
                                            <p:strVal val="#ppt_w"/>
                                          </p:val>
                                        </p:tav>
                                      </p:tavLst>
                                    </p:anim>
                                    <p:anim calcmode="lin" valueType="num">
                                      <p:cBhvr>
                                        <p:cTn id="18" dur="500" fill="hold"/>
                                        <p:tgtEl>
                                          <p:spTgt spid="15365"/>
                                        </p:tgtEl>
                                        <p:attrNameLst>
                                          <p:attrName>ppt_h</p:attrName>
                                        </p:attrNameLst>
                                      </p:cBhvr>
                                      <p:tavLst>
                                        <p:tav tm="0">
                                          <p:val>
                                            <p:strVal val="4*#ppt_h"/>
                                          </p:val>
                                        </p:tav>
                                        <p:tav tm="100000">
                                          <p:val>
                                            <p:strVal val="#ppt_h"/>
                                          </p:val>
                                        </p:tav>
                                      </p:tavLst>
                                    </p:anim>
                                  </p:childTnLst>
                                </p:cTn>
                              </p:par>
                            </p:childTnLst>
                          </p:cTn>
                        </p:par>
                        <p:par>
                          <p:cTn id="19" fill="hold" nodeType="afterGroup">
                            <p:stCondLst>
                              <p:cond delay="3300"/>
                            </p:stCondLst>
                            <p:childTnLst>
                              <p:par>
                                <p:cTn id="20" presetID="23" presetClass="entr" presetSubtype="32" fill="hold" grpId="0" nodeType="afterEffect">
                                  <p:stCondLst>
                                    <p:cond delay="600"/>
                                  </p:stCondLst>
                                  <p:childTnLst>
                                    <p:set>
                                      <p:cBhvr>
                                        <p:cTn id="21" dur="1" fill="hold">
                                          <p:stCondLst>
                                            <p:cond delay="0"/>
                                          </p:stCondLst>
                                        </p:cTn>
                                        <p:tgtEl>
                                          <p:spTgt spid="15366"/>
                                        </p:tgtEl>
                                        <p:attrNameLst>
                                          <p:attrName>style.visibility</p:attrName>
                                        </p:attrNameLst>
                                      </p:cBhvr>
                                      <p:to>
                                        <p:strVal val="visible"/>
                                      </p:to>
                                    </p:set>
                                    <p:anim calcmode="lin" valueType="num">
                                      <p:cBhvr>
                                        <p:cTn id="22" dur="500" fill="hold"/>
                                        <p:tgtEl>
                                          <p:spTgt spid="15366"/>
                                        </p:tgtEl>
                                        <p:attrNameLst>
                                          <p:attrName>ppt_w</p:attrName>
                                        </p:attrNameLst>
                                      </p:cBhvr>
                                      <p:tavLst>
                                        <p:tav tm="0">
                                          <p:val>
                                            <p:strVal val="4*#ppt_w"/>
                                          </p:val>
                                        </p:tav>
                                        <p:tav tm="100000">
                                          <p:val>
                                            <p:strVal val="#ppt_w"/>
                                          </p:val>
                                        </p:tav>
                                      </p:tavLst>
                                    </p:anim>
                                    <p:anim calcmode="lin" valueType="num">
                                      <p:cBhvr>
                                        <p:cTn id="23" dur="500" fill="hold"/>
                                        <p:tgtEl>
                                          <p:spTgt spid="1536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p:bldP spid="15365" grpId="0" autoUpdateAnimBg="0"/>
      <p:bldP spid="1536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8140" y="1927830"/>
            <a:ext cx="11475720" cy="2246769"/>
          </a:xfrm>
          <a:prstGeom prst="rect">
            <a:avLst/>
          </a:prstGeom>
        </p:spPr>
        <p:txBody>
          <a:bodyPr wrap="square">
            <a:spAutoFit/>
          </a:bodyPr>
          <a:lstStyle/>
          <a:p>
            <a:pPr algn="ctr">
              <a:lnSpc>
                <a:spcPct val="150000"/>
              </a:lnSpc>
            </a:pPr>
            <a:r>
              <a:rPr lang="zh-CN" altLang="en-US" sz="3200" b="1" dirty="0">
                <a:solidFill>
                  <a:schemeClr val="bg1"/>
                </a:solidFill>
                <a:latin typeface="腾祥铚谦钢笔简" panose="01010104010101010101" pitchFamily="2" charset="-122"/>
                <a:ea typeface="腾祥铚谦钢笔简" panose="01010104010101010101" pitchFamily="2" charset="-122"/>
              </a:rPr>
              <a:t>财政部 税务总局</a:t>
            </a:r>
          </a:p>
          <a:p>
            <a:pPr algn="ctr">
              <a:lnSpc>
                <a:spcPct val="150000"/>
              </a:lnSpc>
            </a:pPr>
            <a:r>
              <a:rPr lang="zh-CN" altLang="en-US" sz="3200" b="1" dirty="0">
                <a:solidFill>
                  <a:schemeClr val="bg1"/>
                </a:solidFill>
                <a:latin typeface="腾祥铚谦钢笔简" panose="01010104010101010101" pitchFamily="2" charset="-122"/>
                <a:ea typeface="腾祥铚谦钢笔简" panose="01010104010101010101" pitchFamily="2" charset="-122"/>
              </a:rPr>
              <a:t>关于</a:t>
            </a:r>
            <a:r>
              <a:rPr lang="en-US" altLang="zh-CN" sz="3200" b="1" dirty="0">
                <a:solidFill>
                  <a:schemeClr val="bg1"/>
                </a:solidFill>
                <a:latin typeface="腾祥铚谦钢笔简" panose="01010104010101010101" pitchFamily="2" charset="-122"/>
                <a:ea typeface="腾祥铚谦钢笔简" panose="01010104010101010101" pitchFamily="2" charset="-122"/>
              </a:rPr>
              <a:t>2018</a:t>
            </a:r>
            <a:r>
              <a:rPr lang="zh-CN" altLang="en-US" sz="3200" b="1" dirty="0">
                <a:solidFill>
                  <a:schemeClr val="bg1"/>
                </a:solidFill>
                <a:latin typeface="腾祥铚谦钢笔简" panose="01010104010101010101" pitchFamily="2" charset="-122"/>
                <a:ea typeface="腾祥铚谦钢笔简" panose="01010104010101010101" pitchFamily="2" charset="-122"/>
              </a:rPr>
              <a:t>年第四季度个人所得税减除费用和税率适用问题的通知</a:t>
            </a:r>
          </a:p>
          <a:p>
            <a:pPr algn="ctr">
              <a:lnSpc>
                <a:spcPct val="150000"/>
              </a:lnSpc>
            </a:pPr>
            <a:r>
              <a:rPr lang="zh-CN" altLang="en-US" sz="3200" b="1" dirty="0">
                <a:solidFill>
                  <a:schemeClr val="bg1"/>
                </a:solidFill>
                <a:latin typeface="腾祥铚谦钢笔简" panose="01010104010101010101" pitchFamily="2" charset="-122"/>
                <a:ea typeface="腾祥铚谦钢笔简" panose="01010104010101010101" pitchFamily="2" charset="-122"/>
              </a:rPr>
              <a:t>财税</a:t>
            </a:r>
            <a:r>
              <a:rPr lang="en-US" altLang="zh-CN" sz="3200" b="1" dirty="0">
                <a:solidFill>
                  <a:schemeClr val="bg1"/>
                </a:solidFill>
                <a:latin typeface="腾祥铚谦钢笔简" panose="01010104010101010101" pitchFamily="2" charset="-122"/>
                <a:ea typeface="腾祥铚谦钢笔简" panose="01010104010101010101" pitchFamily="2" charset="-122"/>
              </a:rPr>
              <a:t>〔2018〕98</a:t>
            </a:r>
            <a:r>
              <a:rPr lang="zh-CN" altLang="en-US" sz="3200" b="1" dirty="0">
                <a:solidFill>
                  <a:schemeClr val="bg1"/>
                </a:solidFill>
                <a:latin typeface="腾祥铚谦钢笔简" panose="01010104010101010101" pitchFamily="2" charset="-122"/>
                <a:ea typeface="腾祥铚谦钢笔简" panose="01010104010101010101" pitchFamily="2" charset="-122"/>
              </a:rPr>
              <a:t>号</a:t>
            </a:r>
          </a:p>
        </p:txBody>
      </p:sp>
      <p:sp>
        <p:nvSpPr>
          <p:cNvPr id="3" name="TextBox 2"/>
          <p:cNvSpPr txBox="1"/>
          <p:nvPr/>
        </p:nvSpPr>
        <p:spPr>
          <a:xfrm>
            <a:off x="8732520" y="4770120"/>
            <a:ext cx="3101340" cy="584775"/>
          </a:xfrm>
          <a:prstGeom prst="rect">
            <a:avLst/>
          </a:prstGeom>
          <a:noFill/>
        </p:spPr>
        <p:txBody>
          <a:bodyPr wrap="square" rtlCol="0">
            <a:spAutoFit/>
          </a:bodyPr>
          <a:lstStyle/>
          <a:p>
            <a:r>
              <a:rPr lang="en-US" altLang="zh-CN" sz="3200" b="1" dirty="0" smtClean="0">
                <a:solidFill>
                  <a:schemeClr val="bg1"/>
                </a:solidFill>
                <a:latin typeface="腾祥铚谦钢笔简" panose="01010104010101010101" pitchFamily="2" charset="-122"/>
                <a:ea typeface="腾祥铚谦钢笔简" panose="01010104010101010101" pitchFamily="2" charset="-122"/>
              </a:rPr>
              <a:t>2018</a:t>
            </a:r>
            <a:r>
              <a:rPr lang="zh-CN" altLang="en-US" sz="3200" b="1" dirty="0" smtClean="0">
                <a:solidFill>
                  <a:schemeClr val="bg1"/>
                </a:solidFill>
                <a:latin typeface="腾祥铚谦钢笔简" panose="01010104010101010101" pitchFamily="2" charset="-122"/>
                <a:ea typeface="腾祥铚谦钢笔简" panose="01010104010101010101" pitchFamily="2" charset="-122"/>
              </a:rPr>
              <a:t>年</a:t>
            </a:r>
            <a:r>
              <a:rPr lang="en-US" altLang="zh-CN" sz="3200" b="1" dirty="0" smtClean="0">
                <a:solidFill>
                  <a:schemeClr val="bg1"/>
                </a:solidFill>
                <a:latin typeface="腾祥铚谦钢笔简" panose="01010104010101010101" pitchFamily="2" charset="-122"/>
                <a:ea typeface="腾祥铚谦钢笔简" panose="01010104010101010101" pitchFamily="2" charset="-122"/>
              </a:rPr>
              <a:t>09</a:t>
            </a:r>
            <a:r>
              <a:rPr lang="zh-CN" altLang="en-US" sz="3200" b="1" dirty="0" smtClean="0">
                <a:solidFill>
                  <a:schemeClr val="bg1"/>
                </a:solidFill>
                <a:latin typeface="腾祥铚谦钢笔简" panose="01010104010101010101" pitchFamily="2" charset="-122"/>
                <a:ea typeface="腾祥铚谦钢笔简" panose="01010104010101010101" pitchFamily="2" charset="-122"/>
              </a:rPr>
              <a:t>月</a:t>
            </a:r>
            <a:r>
              <a:rPr lang="en-US" altLang="zh-CN" sz="3200" b="1" dirty="0" smtClean="0">
                <a:solidFill>
                  <a:schemeClr val="bg1"/>
                </a:solidFill>
                <a:latin typeface="腾祥铚谦钢笔简" panose="01010104010101010101" pitchFamily="2" charset="-122"/>
                <a:ea typeface="腾祥铚谦钢笔简" panose="01010104010101010101" pitchFamily="2" charset="-122"/>
              </a:rPr>
              <a:t>07</a:t>
            </a:r>
            <a:r>
              <a:rPr lang="zh-CN" altLang="en-US" sz="3200" b="1" dirty="0" smtClean="0">
                <a:solidFill>
                  <a:schemeClr val="bg1"/>
                </a:solidFill>
                <a:latin typeface="腾祥铚谦钢笔简" panose="01010104010101010101" pitchFamily="2" charset="-122"/>
                <a:ea typeface="腾祥铚谦钢笔简" panose="01010104010101010101" pitchFamily="2" charset="-122"/>
              </a:rPr>
              <a:t>日</a:t>
            </a:r>
            <a:endParaRPr lang="zh-CN" altLang="en-US" sz="3200" b="1"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34494230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38" presetClass="entr" presetSubtype="0" accel="50000" fill="hold" grpId="0" nodeType="withEffect">
                                  <p:stCondLst>
                                    <p:cond delay="0"/>
                                  </p:stCondLst>
                                  <p:iterate type="lt">
                                    <p:tmPct val="50000"/>
                                  </p:iterate>
                                  <p:childTnLst>
                                    <p:set>
                                      <p:cBhvr>
                                        <p:cTn id="10" dur="1" fill="hold">
                                          <p:stCondLst>
                                            <p:cond delay="0"/>
                                          </p:stCondLst>
                                        </p:cTn>
                                        <p:tgtEl>
                                          <p:spTgt spid="3"/>
                                        </p:tgtEl>
                                        <p:attrNameLst>
                                          <p:attrName>style.visibility</p:attrName>
                                        </p:attrNameLst>
                                      </p:cBhvr>
                                      <p:to>
                                        <p:strVal val="visible"/>
                                      </p:to>
                                    </p:set>
                                    <p:set>
                                      <p:cBhvr>
                                        <p:cTn id="11" dur="227" fill="hold">
                                          <p:stCondLst>
                                            <p:cond delay="0"/>
                                          </p:stCondLst>
                                        </p:cTn>
                                        <p:tgtEl>
                                          <p:spTgt spid="3"/>
                                        </p:tgtEl>
                                        <p:attrNameLst>
                                          <p:attrName>style.rotation</p:attrName>
                                        </p:attrNameLst>
                                      </p:cBhvr>
                                      <p:to>
                                        <p:strVal val="-45.0"/>
                                      </p:to>
                                    </p:set>
                                    <p:anim calcmode="lin" valueType="num">
                                      <p:cBhvr>
                                        <p:cTn id="12"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13"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4"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5"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28719" y="526554"/>
            <a:ext cx="6885218" cy="523220"/>
          </a:xfrm>
          <a:prstGeom prst="rect">
            <a:avLst/>
          </a:prstGeom>
        </p:spPr>
        <p:txBody>
          <a:bodyPr wrap="none">
            <a:spAutoFit/>
          </a:bodyPr>
          <a:lstStyle/>
          <a:p>
            <a:r>
              <a:rPr lang="zh-CN" altLang="en-US" sz="2800" b="1" dirty="0">
                <a:solidFill>
                  <a:schemeClr val="bg1"/>
                </a:solidFill>
                <a:latin typeface="腾祥铚谦钢笔简" panose="01010104010101010101" pitchFamily="2" charset="-122"/>
                <a:ea typeface="腾祥铚谦钢笔简" panose="01010104010101010101" pitchFamily="2" charset="-122"/>
              </a:rPr>
              <a:t>个人所得税税率表一（工资薪金所得适用）</a:t>
            </a:r>
          </a:p>
        </p:txBody>
      </p:sp>
      <p:graphicFrame>
        <p:nvGraphicFramePr>
          <p:cNvPr id="3" name="表格 2"/>
          <p:cNvGraphicFramePr>
            <a:graphicFrameLocks noGrp="1"/>
          </p:cNvGraphicFramePr>
          <p:nvPr>
            <p:extLst>
              <p:ext uri="{D42A27DB-BD31-4B8C-83A1-F6EECF244321}">
                <p14:modId xmlns:p14="http://schemas.microsoft.com/office/powerpoint/2010/main" val="2432597081"/>
              </p:ext>
            </p:extLst>
          </p:nvPr>
        </p:nvGraphicFramePr>
        <p:xfrm>
          <a:off x="1127761" y="1447802"/>
          <a:ext cx="9677399" cy="4326464"/>
        </p:xfrm>
        <a:graphic>
          <a:graphicData uri="http://schemas.openxmlformats.org/drawingml/2006/table">
            <a:tbl>
              <a:tblPr firstRow="1" bandRow="1">
                <a:tableStyleId>{5C22544A-7EE6-4342-B048-85BDC9FD1C3A}</a:tableStyleId>
              </a:tblPr>
              <a:tblGrid>
                <a:gridCol w="1137094"/>
                <a:gridCol w="4654105"/>
                <a:gridCol w="1714834"/>
                <a:gridCol w="2171366"/>
              </a:tblGrid>
              <a:tr h="540808">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级数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全月应纳税所得额</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税率</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速算扣除数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不超过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12000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12000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25000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1410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25000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2660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4410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6</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55000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80000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7160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540808">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7</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80000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15160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bl>
          </a:graphicData>
        </a:graphic>
      </p:graphicFrame>
    </p:spTree>
    <p:extLst>
      <p:ext uri="{BB962C8B-B14F-4D97-AF65-F5344CB8AC3E}">
        <p14:creationId xmlns:p14="http://schemas.microsoft.com/office/powerpoint/2010/main" val="1950942836"/>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6280" y="606475"/>
            <a:ext cx="11094720" cy="1154162"/>
          </a:xfrm>
          <a:prstGeom prst="rect">
            <a:avLst/>
          </a:prstGeom>
        </p:spPr>
        <p:txBody>
          <a:bodyPr wrap="square">
            <a:spAutoFit/>
          </a:bodyPr>
          <a:lstStyle/>
          <a:p>
            <a:pPr algn="ctr">
              <a:lnSpc>
                <a:spcPct val="150000"/>
              </a:lnSpc>
            </a:pPr>
            <a:r>
              <a:rPr lang="zh-CN" altLang="en-US" sz="2400" b="1" dirty="0">
                <a:solidFill>
                  <a:schemeClr val="bg1"/>
                </a:solidFill>
                <a:latin typeface="腾祥铚谦钢笔简" panose="01010104010101010101" pitchFamily="2" charset="-122"/>
                <a:ea typeface="腾祥铚谦钢笔简" panose="01010104010101010101" pitchFamily="2" charset="-122"/>
              </a:rPr>
              <a:t>个人所得税税率表</a:t>
            </a:r>
            <a:r>
              <a:rPr lang="zh-CN" altLang="en-US" sz="2400" b="1" dirty="0" smtClean="0">
                <a:solidFill>
                  <a:schemeClr val="bg1"/>
                </a:solidFill>
                <a:latin typeface="腾祥铚谦钢笔简" panose="01010104010101010101" pitchFamily="2" charset="-122"/>
                <a:ea typeface="腾祥铚谦钢笔简" panose="01010104010101010101" pitchFamily="2" charset="-122"/>
              </a:rPr>
              <a:t>二</a:t>
            </a:r>
            <a:endParaRPr lang="en-US" altLang="zh-CN" sz="2400" b="1" dirty="0" smtClean="0">
              <a:solidFill>
                <a:schemeClr val="bg1"/>
              </a:solidFill>
              <a:latin typeface="腾祥铚谦钢笔简" panose="01010104010101010101" pitchFamily="2" charset="-122"/>
              <a:ea typeface="腾祥铚谦钢笔简" panose="01010104010101010101" pitchFamily="2" charset="-122"/>
            </a:endParaRPr>
          </a:p>
          <a:p>
            <a:pPr algn="ctr">
              <a:lnSpc>
                <a:spcPct val="150000"/>
              </a:lnSpc>
            </a:pPr>
            <a:r>
              <a:rPr lang="zh-CN" altLang="en-US" sz="24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400" b="1" dirty="0">
                <a:solidFill>
                  <a:schemeClr val="bg1"/>
                </a:solidFill>
                <a:latin typeface="腾祥铚谦钢笔简" panose="01010104010101010101" pitchFamily="2" charset="-122"/>
                <a:ea typeface="腾祥铚谦钢笔简" panose="01010104010101010101" pitchFamily="2" charset="-122"/>
              </a:rPr>
              <a:t>个体工商户的生产、经营所得和对企事业单位的承包经营、承租经营所得适用）</a:t>
            </a:r>
          </a:p>
        </p:txBody>
      </p:sp>
      <p:graphicFrame>
        <p:nvGraphicFramePr>
          <p:cNvPr id="3" name="表格 2"/>
          <p:cNvGraphicFramePr>
            <a:graphicFrameLocks noGrp="1"/>
          </p:cNvGraphicFramePr>
          <p:nvPr>
            <p:extLst>
              <p:ext uri="{D42A27DB-BD31-4B8C-83A1-F6EECF244321}">
                <p14:modId xmlns:p14="http://schemas.microsoft.com/office/powerpoint/2010/main" val="3594922774"/>
              </p:ext>
            </p:extLst>
          </p:nvPr>
        </p:nvGraphicFramePr>
        <p:xfrm>
          <a:off x="975359" y="2126606"/>
          <a:ext cx="9982201" cy="2953499"/>
        </p:xfrm>
        <a:graphic>
          <a:graphicData uri="http://schemas.openxmlformats.org/drawingml/2006/table">
            <a:tbl>
              <a:tblPr firstRow="1" bandRow="1">
                <a:tableStyleId>{5C22544A-7EE6-4342-B048-85BDC9FD1C3A}</a:tableStyleId>
              </a:tblPr>
              <a:tblGrid>
                <a:gridCol w="1416225"/>
                <a:gridCol w="4716149"/>
                <a:gridCol w="1656688"/>
                <a:gridCol w="2193139"/>
              </a:tblGrid>
              <a:tr h="505351">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级数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全年应纳税所得额</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税率</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zh-CN" altLang="en-US" sz="2400" dirty="0" smtClean="0">
                          <a:solidFill>
                            <a:schemeClr val="bg1"/>
                          </a:solidFill>
                          <a:latin typeface="腾祥铚谦钢笔简" panose="01010104010101010101" pitchFamily="2" charset="-122"/>
                          <a:ea typeface="腾祥铚谦钢笔简" panose="01010104010101010101" pitchFamily="2" charset="-122"/>
                        </a:rPr>
                        <a:t>速算扣除数</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497737">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不超过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451706">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1500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497737">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90000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20%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10500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497737">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300000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元至</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40500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r h="497737">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l"/>
                      <a:r>
                        <a:rPr lang="zh-CN" altLang="en-US" sz="2400" dirty="0" smtClean="0">
                          <a:solidFill>
                            <a:schemeClr val="bg1"/>
                          </a:solidFill>
                          <a:latin typeface="腾祥铚谦钢笔简" panose="01010104010101010101" pitchFamily="2" charset="-122"/>
                          <a:ea typeface="腾祥铚谦钢笔简" panose="01010104010101010101" pitchFamily="2" charset="-122"/>
                        </a:rPr>
                        <a:t>超过</a:t>
                      </a:r>
                      <a:r>
                        <a:rPr lang="en-US" altLang="zh-CN" sz="2400" dirty="0" smtClean="0">
                          <a:solidFill>
                            <a:schemeClr val="bg1"/>
                          </a:solidFill>
                          <a:latin typeface="腾祥铚谦钢笔简" panose="01010104010101010101" pitchFamily="2" charset="-122"/>
                          <a:ea typeface="腾祥铚谦钢笔简" panose="01010104010101010101" pitchFamily="2" charset="-122"/>
                        </a:rPr>
                        <a:t>500000</a:t>
                      </a:r>
                      <a:r>
                        <a:rPr lang="zh-CN" altLang="en-US" sz="2400" dirty="0" smtClean="0">
                          <a:solidFill>
                            <a:schemeClr val="bg1"/>
                          </a:solidFill>
                          <a:latin typeface="腾祥铚谦钢笔简" panose="01010104010101010101" pitchFamily="2" charset="-122"/>
                          <a:ea typeface="腾祥铚谦钢笔简" panose="01010104010101010101" pitchFamily="2" charset="-122"/>
                        </a:rPr>
                        <a:t>元的部分</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35%</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c>
                  <a:txBody>
                    <a:bodyPr/>
                    <a:lstStyle/>
                    <a:p>
                      <a:pPr algn="ctr"/>
                      <a:r>
                        <a:rPr lang="en-US" altLang="zh-CN" sz="2400" dirty="0" smtClean="0">
                          <a:solidFill>
                            <a:schemeClr val="bg1"/>
                          </a:solidFill>
                          <a:latin typeface="腾祥铚谦钢笔简" panose="01010104010101010101" pitchFamily="2" charset="-122"/>
                          <a:ea typeface="腾祥铚谦钢笔简" panose="01010104010101010101" pitchFamily="2" charset="-122"/>
                        </a:rPr>
                        <a:t>65500</a:t>
                      </a:r>
                      <a:endParaRPr lang="zh-CN" altLang="en-US" sz="2400" dirty="0">
                        <a:solidFill>
                          <a:schemeClr val="bg1"/>
                        </a:solidFill>
                        <a:latin typeface="腾祥铚谦钢笔简" panose="01010104010101010101" pitchFamily="2" charset="-122"/>
                        <a:ea typeface="腾祥铚谦钢笔简" panose="01010104010101010101" pitchFamily="2" charset="-122"/>
                      </a:endParaRPr>
                    </a:p>
                  </a:txBody>
                  <a:tcPr anchor="ctr">
                    <a:noFill/>
                  </a:tcPr>
                </a:tc>
              </a:tr>
            </a:tbl>
          </a:graphicData>
        </a:graphic>
      </p:graphicFrame>
    </p:spTree>
    <p:extLst>
      <p:ext uri="{BB962C8B-B14F-4D97-AF65-F5344CB8AC3E}">
        <p14:creationId xmlns:p14="http://schemas.microsoft.com/office/powerpoint/2010/main" val="3828314215"/>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0740" y="2407920"/>
            <a:ext cx="7970520" cy="1015663"/>
          </a:xfrm>
          <a:prstGeom prst="rect">
            <a:avLst/>
          </a:prstGeom>
          <a:noFill/>
        </p:spPr>
        <p:txBody>
          <a:bodyPr wrap="square" rtlCol="0">
            <a:spAutoFit/>
          </a:bodyPr>
          <a:lstStyle/>
          <a:p>
            <a:pPr algn="ctr"/>
            <a:r>
              <a:rPr lang="zh-CN" altLang="en-US" sz="6000" b="1" dirty="0" smtClean="0">
                <a:solidFill>
                  <a:schemeClr val="bg1"/>
                </a:solidFill>
                <a:latin typeface="腾祥铚谦钢笔简" panose="01010104010101010101" pitchFamily="2" charset="-122"/>
                <a:ea typeface="腾祥铚谦钢笔简" panose="01010104010101010101" pitchFamily="2" charset="-122"/>
              </a:rPr>
              <a:t>应纳税所得额的计算</a:t>
            </a:r>
            <a:endParaRPr lang="zh-CN" altLang="en-US" sz="6000" b="1" dirty="0">
              <a:solidFill>
                <a:schemeClr val="bg1"/>
              </a:solidFill>
              <a:latin typeface="腾祥铚谦钢笔简" panose="01010104010101010101" pitchFamily="2" charset="-122"/>
              <a:ea typeface="腾祥铚谦钢笔简" panose="01010104010101010101" pitchFamily="2" charset="-122"/>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27" y="2252334"/>
            <a:ext cx="1326833" cy="132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31421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 y="691218"/>
            <a:ext cx="11460480" cy="5878532"/>
          </a:xfrm>
          <a:prstGeom prst="rect">
            <a:avLst/>
          </a:prstGeom>
        </p:spPr>
        <p:txBody>
          <a:bodyPr wrap="square">
            <a:spAutoFit/>
          </a:bodyPr>
          <a:lstStyle/>
          <a:p>
            <a:pPr indent="457200">
              <a:lnSpc>
                <a:spcPct val="150000"/>
              </a:lnSpc>
            </a:pPr>
            <a:r>
              <a:rPr lang="zh-CN" altLang="en-US" sz="2400" b="1" dirty="0" smtClean="0">
                <a:solidFill>
                  <a:schemeClr val="bg1"/>
                </a:solidFill>
                <a:latin typeface="腾祥铚谦钢笔简" panose="01010104010101010101" pitchFamily="2" charset="-122"/>
                <a:ea typeface="腾祥铚谦钢笔简" panose="01010104010101010101" pitchFamily="2" charset="-122"/>
              </a:rPr>
              <a:t>第六条 应纳税所得额的计算</a:t>
            </a:r>
            <a:endParaRPr lang="en-US" altLang="zh-CN" sz="2400" b="1"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400" b="1" dirty="0" smtClean="0">
                <a:solidFill>
                  <a:schemeClr val="bg1"/>
                </a:solidFill>
                <a:latin typeface="腾祥铚谦钢笔简" panose="01010104010101010101" pitchFamily="2" charset="-122"/>
                <a:ea typeface="腾祥铚谦钢笔简" panose="01010104010101010101" pitchFamily="2" charset="-122"/>
              </a:rPr>
              <a:t>（一）</a:t>
            </a:r>
            <a:r>
              <a:rPr lang="zh-CN" altLang="en-US" sz="2400" b="1" u="sng" dirty="0" smtClean="0">
                <a:solidFill>
                  <a:schemeClr val="bg1"/>
                </a:solidFill>
                <a:latin typeface="腾祥铚谦钢笔简" panose="01010104010101010101" pitchFamily="2" charset="-122"/>
                <a:ea typeface="腾祥铚谦钢笔简" panose="01010104010101010101" pitchFamily="2" charset="-122"/>
              </a:rPr>
              <a:t>居民</a:t>
            </a:r>
            <a:r>
              <a:rPr lang="zh-CN" altLang="en-US" sz="2400" b="1" u="sng" dirty="0">
                <a:solidFill>
                  <a:schemeClr val="bg1"/>
                </a:solidFill>
                <a:latin typeface="腾祥铚谦钢笔简" panose="01010104010101010101" pitchFamily="2" charset="-122"/>
                <a:ea typeface="腾祥铚谦钢笔简" panose="01010104010101010101" pitchFamily="2" charset="-122"/>
              </a:rPr>
              <a:t>个人</a:t>
            </a:r>
            <a:r>
              <a:rPr lang="zh-CN" altLang="en-US" sz="2400" b="1" dirty="0">
                <a:solidFill>
                  <a:schemeClr val="bg1"/>
                </a:solidFill>
                <a:latin typeface="腾祥铚谦钢笔简" panose="01010104010101010101" pitchFamily="2" charset="-122"/>
                <a:ea typeface="腾祥铚谦钢笔简" panose="01010104010101010101" pitchFamily="2" charset="-122"/>
              </a:rPr>
              <a:t>的综合所得</a:t>
            </a:r>
            <a:r>
              <a:rPr lang="zh-CN" altLang="en-US" sz="2400" dirty="0">
                <a:solidFill>
                  <a:schemeClr val="bg1"/>
                </a:solidFill>
                <a:latin typeface="腾祥铚谦钢笔简" panose="01010104010101010101" pitchFamily="2" charset="-122"/>
                <a:ea typeface="腾祥铚谦钢笔简" panose="01010104010101010101" pitchFamily="2" charset="-122"/>
              </a:rPr>
              <a:t>，以每一纳税年度的收入额减除费用六万元以及专项扣除、专项附加扣除和依法确定的其他扣除后的余额，为应纳税所得额</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800" b="1" dirty="0" smtClean="0">
                <a:solidFill>
                  <a:schemeClr val="bg1"/>
                </a:solidFill>
                <a:latin typeface="腾祥铚谦钢笔简" panose="01010104010101010101" pitchFamily="2" charset="-122"/>
                <a:ea typeface="腾祥铚谦钢笔简" panose="01010104010101010101" pitchFamily="2" charset="-122"/>
              </a:rPr>
              <a:t>应税所得额</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年度收入</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-60000-</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专项扣除</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专项附加扣除</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其他扣除项</a:t>
            </a:r>
            <a:endParaRPr lang="zh-CN" altLang="en-US" sz="2800" b="1" dirty="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400" b="1" dirty="0" smtClean="0">
                <a:solidFill>
                  <a:schemeClr val="bg1"/>
                </a:solidFill>
                <a:latin typeface="腾祥铚谦钢笔简" panose="01010104010101010101" pitchFamily="2" charset="-122"/>
                <a:ea typeface="腾祥铚谦钢笔简" panose="01010104010101010101" pitchFamily="2" charset="-122"/>
              </a:rPr>
              <a:t>（二）</a:t>
            </a:r>
            <a:r>
              <a:rPr lang="zh-CN" altLang="en-US" sz="2400" b="1" u="sng" dirty="0" smtClean="0">
                <a:solidFill>
                  <a:schemeClr val="bg1"/>
                </a:solidFill>
                <a:latin typeface="腾祥铚谦钢笔简" panose="01010104010101010101" pitchFamily="2" charset="-122"/>
                <a:ea typeface="腾祥铚谦钢笔简" panose="01010104010101010101" pitchFamily="2" charset="-122"/>
              </a:rPr>
              <a:t>非</a:t>
            </a:r>
            <a:r>
              <a:rPr lang="zh-CN" altLang="en-US" sz="2400" b="1" u="sng" dirty="0">
                <a:solidFill>
                  <a:schemeClr val="bg1"/>
                </a:solidFill>
                <a:latin typeface="腾祥铚谦钢笔简" panose="01010104010101010101" pitchFamily="2" charset="-122"/>
                <a:ea typeface="腾祥铚谦钢笔简" panose="01010104010101010101" pitchFamily="2" charset="-122"/>
              </a:rPr>
              <a:t>居民个人</a:t>
            </a:r>
            <a:r>
              <a:rPr lang="zh-CN" altLang="en-US" sz="2400" dirty="0">
                <a:solidFill>
                  <a:schemeClr val="bg1"/>
                </a:solidFill>
                <a:latin typeface="腾祥铚谦钢笔简" panose="01010104010101010101" pitchFamily="2" charset="-122"/>
                <a:ea typeface="腾祥铚谦钢笔简" panose="01010104010101010101" pitchFamily="2" charset="-122"/>
              </a:rPr>
              <a:t>的工资、薪金所得，以每月收入额减除费用五千元后的余额为应纳税所得额；劳务报酬所得、稿酬所得、特许权使用费所得，以每次收入额为应纳税所得额</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r>
              <a:rPr lang="zh-CN" altLang="en-US" sz="2800" b="1" dirty="0">
                <a:solidFill>
                  <a:schemeClr val="bg1"/>
                </a:solidFill>
                <a:latin typeface="腾祥铚谦钢笔简" panose="01010104010101010101" pitchFamily="2" charset="-122"/>
                <a:ea typeface="腾祥铚谦钢笔简" panose="01010104010101010101" pitchFamily="2" charset="-122"/>
              </a:rPr>
              <a:t>应税所得</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额</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工资、薪金收入</a:t>
            </a:r>
            <a:r>
              <a:rPr lang="en-US" altLang="zh-CN" sz="2800" b="1" dirty="0" smtClean="0">
                <a:solidFill>
                  <a:schemeClr val="bg1"/>
                </a:solidFill>
                <a:latin typeface="腾祥铚谦钢笔简" panose="01010104010101010101" pitchFamily="2" charset="-122"/>
                <a:ea typeface="腾祥铚谦钢笔简" panose="01010104010101010101" pitchFamily="2" charset="-122"/>
              </a:rPr>
              <a:t>-5000</a:t>
            </a:r>
          </a:p>
          <a:p>
            <a:pPr lvl="4" indent="457200"/>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劳务</a:t>
            </a:r>
            <a:r>
              <a:rPr lang="zh-CN" altLang="en-US" sz="2800" b="1" dirty="0">
                <a:solidFill>
                  <a:schemeClr val="bg1"/>
                </a:solidFill>
                <a:latin typeface="腾祥铚谦钢笔简" panose="01010104010101010101" pitchFamily="2" charset="-122"/>
                <a:ea typeface="腾祥铚谦钢笔简" panose="01010104010101010101" pitchFamily="2" charset="-122"/>
              </a:rPr>
              <a:t>报酬</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所得</a:t>
            </a:r>
            <a:endParaRPr lang="en-US" altLang="zh-CN" sz="2800" b="1" dirty="0" smtClean="0">
              <a:solidFill>
                <a:schemeClr val="bg1"/>
              </a:solidFill>
              <a:latin typeface="腾祥铚谦钢笔简" panose="01010104010101010101" pitchFamily="2" charset="-122"/>
              <a:ea typeface="腾祥铚谦钢笔简" panose="01010104010101010101" pitchFamily="2" charset="-122"/>
            </a:endParaRPr>
          </a:p>
          <a:p>
            <a:pPr lvl="4" indent="457200"/>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稿酬所得</a:t>
            </a:r>
            <a:endParaRPr lang="en-US" altLang="zh-CN" sz="2800" b="1" dirty="0" smtClean="0">
              <a:solidFill>
                <a:schemeClr val="bg1"/>
              </a:solidFill>
              <a:latin typeface="腾祥铚谦钢笔简" panose="01010104010101010101" pitchFamily="2" charset="-122"/>
              <a:ea typeface="腾祥铚谦钢笔简" panose="01010104010101010101" pitchFamily="2" charset="-122"/>
            </a:endParaRPr>
          </a:p>
          <a:p>
            <a:pPr lvl="4" indent="457200"/>
            <a:r>
              <a:rPr lang="en-US" altLang="zh-CN" sz="28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2800" b="1" dirty="0" smtClean="0">
                <a:solidFill>
                  <a:schemeClr val="bg1"/>
                </a:solidFill>
                <a:latin typeface="腾祥铚谦钢笔简" panose="01010104010101010101" pitchFamily="2" charset="-122"/>
                <a:ea typeface="腾祥铚谦钢笔简" panose="01010104010101010101" pitchFamily="2" charset="-122"/>
              </a:rPr>
              <a:t>特许使用权所得</a:t>
            </a:r>
            <a:endParaRPr lang="zh-CN" altLang="en-US" sz="2800" b="1"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38283142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4840" y="1164997"/>
            <a:ext cx="11064240" cy="4616648"/>
          </a:xfrm>
          <a:prstGeom prst="rect">
            <a:avLst/>
          </a:prstGeom>
        </p:spPr>
        <p:txBody>
          <a:bodyPr wrap="square">
            <a:spAutoFit/>
          </a:bodyPr>
          <a:lstStyle/>
          <a:p>
            <a:pPr indent="457200">
              <a:lnSpc>
                <a:spcPct val="150000"/>
              </a:lnSpc>
            </a:pPr>
            <a:r>
              <a:rPr lang="zh-CN" altLang="en-US" sz="2800" b="1" dirty="0">
                <a:solidFill>
                  <a:schemeClr val="bg1"/>
                </a:solidFill>
                <a:latin typeface="腾祥铚谦钢笔简" panose="01010104010101010101" pitchFamily="2" charset="-122"/>
                <a:ea typeface="腾祥铚谦钢笔简" panose="01010104010101010101" pitchFamily="2" charset="-122"/>
                <a:hlinkClick r:id="rId2" action="ppaction://hlinkfile"/>
              </a:rPr>
              <a:t>专项扣除</a:t>
            </a:r>
            <a:r>
              <a:rPr lang="zh-CN" altLang="en-US" sz="2800" dirty="0">
                <a:solidFill>
                  <a:schemeClr val="bg1"/>
                </a:solidFill>
                <a:latin typeface="腾祥铚谦钢笔简" panose="01010104010101010101" pitchFamily="2" charset="-122"/>
                <a:ea typeface="腾祥铚谦钢笔简" panose="01010104010101010101" pitchFamily="2" charset="-122"/>
              </a:rPr>
              <a:t>，包括居民个人按照国家规定的范围和标准缴纳的</a:t>
            </a:r>
            <a:r>
              <a:rPr lang="zh-CN" altLang="en-US" sz="2800" b="1" u="sng" dirty="0">
                <a:solidFill>
                  <a:schemeClr val="bg1"/>
                </a:solidFill>
                <a:latin typeface="腾祥铚谦钢笔简" panose="01010104010101010101" pitchFamily="2" charset="-122"/>
                <a:ea typeface="腾祥铚谦钢笔简" panose="01010104010101010101" pitchFamily="2" charset="-122"/>
              </a:rPr>
              <a:t>基本养老保险</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基本医疗保险</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失业保险</a:t>
            </a:r>
            <a:r>
              <a:rPr lang="zh-CN" altLang="en-US" sz="2800" dirty="0">
                <a:solidFill>
                  <a:schemeClr val="bg1"/>
                </a:solidFill>
                <a:latin typeface="腾祥铚谦钢笔简" panose="01010104010101010101" pitchFamily="2" charset="-122"/>
                <a:ea typeface="腾祥铚谦钢笔简" panose="01010104010101010101" pitchFamily="2" charset="-122"/>
              </a:rPr>
              <a:t>等社会保险费和</a:t>
            </a:r>
            <a:r>
              <a:rPr lang="zh-CN" altLang="en-US" sz="2800" b="1" u="sng" dirty="0">
                <a:solidFill>
                  <a:schemeClr val="bg1"/>
                </a:solidFill>
                <a:latin typeface="腾祥铚谦钢笔简" panose="01010104010101010101" pitchFamily="2" charset="-122"/>
                <a:ea typeface="腾祥铚谦钢笔简" panose="01010104010101010101" pitchFamily="2" charset="-122"/>
              </a:rPr>
              <a:t>住房公积金</a:t>
            </a:r>
            <a:r>
              <a:rPr lang="zh-CN" altLang="en-US" sz="2800" dirty="0">
                <a:solidFill>
                  <a:schemeClr val="bg1"/>
                </a:solidFill>
                <a:latin typeface="腾祥铚谦钢笔简" panose="01010104010101010101" pitchFamily="2" charset="-122"/>
                <a:ea typeface="腾祥铚谦钢笔简" panose="01010104010101010101" pitchFamily="2" charset="-122"/>
              </a:rPr>
              <a:t>等</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800" b="1" dirty="0" smtClean="0">
                <a:solidFill>
                  <a:schemeClr val="bg1"/>
                </a:solidFill>
                <a:latin typeface="腾祥铚谦钢笔简" panose="01010104010101010101" pitchFamily="2" charset="-122"/>
                <a:ea typeface="腾祥铚谦钢笔简" panose="01010104010101010101" pitchFamily="2" charset="-122"/>
              </a:rPr>
              <a:t>专项</a:t>
            </a:r>
            <a:r>
              <a:rPr lang="zh-CN" altLang="en-US" sz="2800" b="1" dirty="0">
                <a:solidFill>
                  <a:schemeClr val="bg1"/>
                </a:solidFill>
                <a:latin typeface="腾祥铚谦钢笔简" panose="01010104010101010101" pitchFamily="2" charset="-122"/>
                <a:ea typeface="腾祥铚谦钢笔简" panose="01010104010101010101" pitchFamily="2" charset="-122"/>
              </a:rPr>
              <a:t>附加扣除</a:t>
            </a:r>
            <a:r>
              <a:rPr lang="zh-CN" altLang="en-US" sz="2800" dirty="0">
                <a:solidFill>
                  <a:schemeClr val="bg1"/>
                </a:solidFill>
                <a:latin typeface="腾祥铚谦钢笔简" panose="01010104010101010101" pitchFamily="2" charset="-122"/>
                <a:ea typeface="腾祥铚谦钢笔简" panose="01010104010101010101" pitchFamily="2" charset="-122"/>
              </a:rPr>
              <a:t>，包括</a:t>
            </a:r>
            <a:r>
              <a:rPr lang="zh-CN" altLang="en-US" sz="2800" b="1" u="sng" dirty="0">
                <a:solidFill>
                  <a:schemeClr val="bg1"/>
                </a:solidFill>
                <a:latin typeface="腾祥铚谦钢笔简" panose="01010104010101010101" pitchFamily="2" charset="-122"/>
                <a:ea typeface="腾祥铚谦钢笔简" panose="01010104010101010101" pitchFamily="2" charset="-122"/>
              </a:rPr>
              <a:t>子女教育</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继续教育</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大病医疗</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住房贷款利息</a:t>
            </a:r>
            <a:r>
              <a:rPr lang="zh-CN" altLang="en-US" sz="2800" dirty="0">
                <a:solidFill>
                  <a:schemeClr val="bg1"/>
                </a:solidFill>
                <a:latin typeface="腾祥铚谦钢笔简" panose="01010104010101010101" pitchFamily="2" charset="-122"/>
                <a:ea typeface="腾祥铚谦钢笔简" panose="01010104010101010101" pitchFamily="2" charset="-122"/>
              </a:rPr>
              <a:t>或者</a:t>
            </a:r>
            <a:r>
              <a:rPr lang="zh-CN" altLang="en-US" sz="2800" b="1" u="sng" dirty="0">
                <a:solidFill>
                  <a:schemeClr val="bg1"/>
                </a:solidFill>
                <a:latin typeface="腾祥铚谦钢笔简" panose="01010104010101010101" pitchFamily="2" charset="-122"/>
                <a:ea typeface="腾祥铚谦钢笔简" panose="01010104010101010101" pitchFamily="2" charset="-122"/>
              </a:rPr>
              <a:t>住房租金</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赡养老人</a:t>
            </a:r>
            <a:r>
              <a:rPr lang="zh-CN" altLang="en-US" sz="2800" dirty="0">
                <a:solidFill>
                  <a:schemeClr val="bg1"/>
                </a:solidFill>
                <a:latin typeface="腾祥铚谦钢笔简" panose="01010104010101010101" pitchFamily="2" charset="-122"/>
                <a:ea typeface="腾祥铚谦钢笔简" panose="01010104010101010101" pitchFamily="2" charset="-122"/>
              </a:rPr>
              <a:t>等支出，具体范围、标准和实施步骤由国务院确定，并报全国人民代表大会常务委员会备案。</a:t>
            </a:r>
          </a:p>
        </p:txBody>
      </p:sp>
    </p:spTree>
    <p:extLst>
      <p:ext uri="{BB962C8B-B14F-4D97-AF65-F5344CB8AC3E}">
        <p14:creationId xmlns:p14="http://schemas.microsoft.com/office/powerpoint/2010/main" val="182903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0" y="594360"/>
            <a:ext cx="10576560" cy="4616648"/>
          </a:xfrm>
          <a:prstGeom prst="rect">
            <a:avLst/>
          </a:prstGeom>
        </p:spPr>
        <p:txBody>
          <a:bodyPr wrap="square">
            <a:spAutoFit/>
          </a:bodyPr>
          <a:lstStyle/>
          <a:p>
            <a:pPr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劳务报酬所得、稿酬所得、特许权使用费所得以收入减除百分之二十的费用后的余额为收入额</a:t>
            </a:r>
            <a:r>
              <a:rPr lang="zh-CN" altLang="en-US" sz="2800"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dirty="0" smtClean="0">
              <a:solidFill>
                <a:srgbClr val="FFFFFF"/>
              </a:solidFill>
              <a:latin typeface="腾祥铚谦钢笔简" panose="01010104010101010101" pitchFamily="2" charset="-122"/>
              <a:ea typeface="腾祥铚谦钢笔简" panose="01010104010101010101" pitchFamily="2" charset="-122"/>
            </a:endParaRPr>
          </a:p>
          <a:p>
            <a:pPr lvl="1">
              <a:lnSpc>
                <a:spcPct val="150000"/>
              </a:lnSpc>
            </a:pPr>
            <a:r>
              <a:rPr lang="zh-CN" altLang="en-US" sz="2800" b="1" dirty="0" smtClean="0">
                <a:solidFill>
                  <a:srgbClr val="FFFFFF"/>
                </a:solidFill>
                <a:latin typeface="腾祥铚谦钢笔简" panose="01010104010101010101" pitchFamily="2" charset="-122"/>
                <a:ea typeface="腾祥铚谦钢笔简" panose="01010104010101010101" pitchFamily="2" charset="-122"/>
              </a:rPr>
              <a:t>应纳税</a:t>
            </a:r>
            <a:r>
              <a:rPr lang="zh-CN" altLang="en-US" sz="2800" b="1" dirty="0">
                <a:solidFill>
                  <a:srgbClr val="FFFFFF"/>
                </a:solidFill>
                <a:latin typeface="腾祥铚谦钢笔简" panose="01010104010101010101" pitchFamily="2" charset="-122"/>
                <a:ea typeface="腾祥铚谦钢笔简" panose="01010104010101010101" pitchFamily="2" charset="-122"/>
              </a:rPr>
              <a:t>所得</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额</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劳务报酬所得</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1-20%</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b="1" dirty="0" smtClean="0">
              <a:solidFill>
                <a:srgbClr val="FFFFFF"/>
              </a:solidFill>
              <a:latin typeface="腾祥铚谦钢笔简" panose="01010104010101010101" pitchFamily="2" charset="-122"/>
              <a:ea typeface="腾祥铚谦钢笔简" panose="01010104010101010101" pitchFamily="2" charset="-122"/>
            </a:endParaRPr>
          </a:p>
          <a:p>
            <a:pPr lvl="6">
              <a:lnSpc>
                <a:spcPct val="150000"/>
              </a:lnSpc>
            </a:pP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稿酬所得</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1-20%</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b="1" dirty="0" smtClean="0">
              <a:solidFill>
                <a:srgbClr val="FFFFFF"/>
              </a:solidFill>
              <a:latin typeface="腾祥铚谦钢笔简" panose="01010104010101010101" pitchFamily="2" charset="-122"/>
              <a:ea typeface="腾祥铚谦钢笔简" panose="01010104010101010101" pitchFamily="2" charset="-122"/>
            </a:endParaRPr>
          </a:p>
          <a:p>
            <a:pPr lvl="6">
              <a:lnSpc>
                <a:spcPct val="150000"/>
              </a:lnSpc>
            </a:pP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特许权使用费</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1-20%</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b="1" dirty="0" smtClean="0">
              <a:solidFill>
                <a:srgbClr val="FFFFFF"/>
              </a:solidFill>
              <a:latin typeface="腾祥铚谦钢笔简" panose="01010104010101010101" pitchFamily="2" charset="-122"/>
              <a:ea typeface="腾祥铚谦钢笔简" panose="01010104010101010101" pitchFamily="2" charset="-122"/>
            </a:endParaRPr>
          </a:p>
          <a:p>
            <a:pPr lvl="0">
              <a:lnSpc>
                <a:spcPct val="150000"/>
              </a:lnSpc>
            </a:pPr>
            <a:r>
              <a:rPr lang="zh-CN" altLang="en-US" sz="2800" dirty="0" smtClean="0">
                <a:solidFill>
                  <a:srgbClr val="FFFFFF"/>
                </a:solidFill>
                <a:latin typeface="腾祥铚谦钢笔简" panose="01010104010101010101" pitchFamily="2" charset="-122"/>
                <a:ea typeface="腾祥铚谦钢笔简" panose="01010104010101010101" pitchFamily="2" charset="-122"/>
              </a:rPr>
              <a:t>稿酬</a:t>
            </a:r>
            <a:r>
              <a:rPr lang="zh-CN" altLang="en-US" sz="2800" dirty="0">
                <a:solidFill>
                  <a:srgbClr val="FFFFFF"/>
                </a:solidFill>
                <a:latin typeface="腾祥铚谦钢笔简" panose="01010104010101010101" pitchFamily="2" charset="-122"/>
                <a:ea typeface="腾祥铚谦钢笔简" panose="01010104010101010101" pitchFamily="2" charset="-122"/>
              </a:rPr>
              <a:t>所得的收入额减按百分之七十计算</a:t>
            </a:r>
            <a:r>
              <a:rPr lang="zh-CN" altLang="en-US" sz="2800"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dirty="0" smtClean="0">
              <a:solidFill>
                <a:srgbClr val="FFFFFF"/>
              </a:solidFill>
              <a:latin typeface="腾祥铚谦钢笔简" panose="01010104010101010101" pitchFamily="2" charset="-122"/>
              <a:ea typeface="腾祥铚谦钢笔简" panose="01010104010101010101" pitchFamily="2" charset="-122"/>
            </a:endParaRPr>
          </a:p>
          <a:p>
            <a:pPr lvl="1">
              <a:lnSpc>
                <a:spcPct val="150000"/>
              </a:lnSpc>
            </a:pPr>
            <a:r>
              <a:rPr lang="zh-CN" altLang="en-US" sz="2800" b="1" dirty="0">
                <a:solidFill>
                  <a:srgbClr val="FFFFFF"/>
                </a:solidFill>
                <a:latin typeface="腾祥铚谦钢笔简" panose="01010104010101010101" pitchFamily="2" charset="-122"/>
                <a:ea typeface="腾祥铚谦钢笔简" panose="01010104010101010101" pitchFamily="2" charset="-122"/>
              </a:rPr>
              <a:t>应纳税所得额</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稿酬所得</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1-20%</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r>
              <a:rPr lang="en-US" altLang="zh-CN" sz="2800" b="1" dirty="0" smtClean="0">
                <a:solidFill>
                  <a:srgbClr val="FFFFFF"/>
                </a:solidFill>
                <a:latin typeface="腾祥铚谦钢笔简" panose="01010104010101010101" pitchFamily="2" charset="-122"/>
                <a:ea typeface="腾祥铚谦钢笔简" panose="01010104010101010101" pitchFamily="2" charset="-122"/>
              </a:rPr>
              <a:t>1-30%</a:t>
            </a:r>
            <a:r>
              <a:rPr lang="zh-CN" altLang="en-US" sz="2800" b="1" dirty="0" smtClean="0">
                <a:solidFill>
                  <a:srgbClr val="FFFFFF"/>
                </a:solidFill>
                <a:latin typeface="腾祥铚谦钢笔简" panose="01010104010101010101" pitchFamily="2" charset="-122"/>
                <a:ea typeface="腾祥铚谦钢笔简" panose="01010104010101010101" pitchFamily="2" charset="-122"/>
              </a:rPr>
              <a:t>）</a:t>
            </a:r>
            <a:endParaRPr lang="zh-CN" altLang="en-US" sz="2800" b="1" dirty="0">
              <a:solidFill>
                <a:srgbClr val="FFFFFF"/>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1859969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7240" y="960120"/>
            <a:ext cx="10698480" cy="954107"/>
          </a:xfrm>
          <a:prstGeom prst="rect">
            <a:avLst/>
          </a:prstGeom>
        </p:spPr>
        <p:txBody>
          <a:bodyPr wrap="square">
            <a:spAutoFit/>
          </a:bodyPr>
          <a:lstStyle/>
          <a:p>
            <a:r>
              <a:rPr lang="zh-CN" altLang="en-US" sz="2800" dirty="0">
                <a:solidFill>
                  <a:schemeClr val="bg1"/>
                </a:solidFill>
                <a:latin typeface="腾祥铚谦钢笔简" panose="01010104010101010101" pitchFamily="2" charset="-122"/>
                <a:ea typeface="腾祥铚谦钢笔简" panose="01010104010101010101" pitchFamily="2" charset="-122"/>
              </a:rPr>
              <a:t>（三）经营所得，以每一纳税年度的收入总额减除成本、费用以及损失后的余额，为应纳税所得额</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zh-CN" altLang="en-US" sz="2800" dirty="0">
              <a:solidFill>
                <a:schemeClr val="bg1"/>
              </a:solidFill>
              <a:latin typeface="腾祥铚谦钢笔简" panose="01010104010101010101" pitchFamily="2" charset="-122"/>
              <a:ea typeface="腾祥铚谦钢笔简" panose="01010104010101010101" pitchFamily="2" charset="-122"/>
            </a:endParaRPr>
          </a:p>
        </p:txBody>
      </p:sp>
      <p:sp>
        <p:nvSpPr>
          <p:cNvPr id="3" name="TextBox 2"/>
          <p:cNvSpPr txBox="1"/>
          <p:nvPr/>
        </p:nvSpPr>
        <p:spPr>
          <a:xfrm>
            <a:off x="914400" y="1914227"/>
            <a:ext cx="9890760" cy="646331"/>
          </a:xfrm>
          <a:prstGeom prst="rect">
            <a:avLst/>
          </a:prstGeom>
          <a:noFill/>
        </p:spPr>
        <p:txBody>
          <a:bodyPr wrap="square" rtlCol="0">
            <a:spAutoFit/>
          </a:bodyPr>
          <a:lstStyle/>
          <a:p>
            <a:r>
              <a:rPr lang="zh-CN" altLang="en-US" sz="3600" b="1" dirty="0" smtClean="0">
                <a:solidFill>
                  <a:schemeClr val="bg1"/>
                </a:solidFill>
                <a:latin typeface="腾祥铚谦钢笔简" panose="01010104010101010101" pitchFamily="2" charset="-122"/>
                <a:ea typeface="腾祥铚谦钢笔简" panose="01010104010101010101" pitchFamily="2" charset="-122"/>
              </a:rPr>
              <a:t>应纳税所得额</a:t>
            </a:r>
            <a:r>
              <a:rPr lang="en-US" altLang="zh-CN" sz="36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年度收入总额</a:t>
            </a:r>
            <a:r>
              <a:rPr lang="en-US" altLang="zh-CN" sz="36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成本、费用</a:t>
            </a:r>
            <a:r>
              <a:rPr lang="en-US" altLang="zh-CN" sz="3600" b="1" dirty="0" smtClean="0">
                <a:solidFill>
                  <a:schemeClr val="bg1"/>
                </a:solidFill>
                <a:latin typeface="腾祥铚谦钢笔简" panose="01010104010101010101" pitchFamily="2" charset="-122"/>
                <a:ea typeface="腾祥铚谦钢笔简" panose="01010104010101010101" pitchFamily="2" charset="-122"/>
              </a:rPr>
              <a:t>-</a:t>
            </a:r>
            <a:r>
              <a:rPr lang="zh-CN" altLang="en-US" sz="3600" b="1" dirty="0" smtClean="0">
                <a:solidFill>
                  <a:schemeClr val="bg1"/>
                </a:solidFill>
                <a:latin typeface="腾祥铚谦钢笔简" panose="01010104010101010101" pitchFamily="2" charset="-122"/>
                <a:ea typeface="腾祥铚谦钢笔简" panose="01010104010101010101" pitchFamily="2" charset="-122"/>
              </a:rPr>
              <a:t>损失</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
        <p:nvSpPr>
          <p:cNvPr id="4" name="矩形 3"/>
          <p:cNvSpPr/>
          <p:nvPr/>
        </p:nvSpPr>
        <p:spPr>
          <a:xfrm>
            <a:off x="556260" y="2581870"/>
            <a:ext cx="11178540" cy="3539430"/>
          </a:xfrm>
          <a:prstGeom prst="rect">
            <a:avLst/>
          </a:prstGeom>
        </p:spPr>
        <p:txBody>
          <a:bodyPr wrap="square">
            <a:spAutoFit/>
          </a:bodyPr>
          <a:lstStyle/>
          <a:p>
            <a:pPr lvl="0"/>
            <a:r>
              <a:rPr lang="zh-CN" altLang="en-US" sz="2800" dirty="0">
                <a:solidFill>
                  <a:srgbClr val="FFFFFF"/>
                </a:solidFill>
                <a:latin typeface="腾祥铚谦钢笔简" panose="01010104010101010101" pitchFamily="2" charset="-122"/>
                <a:ea typeface="腾祥铚谦钢笔简" panose="01010104010101010101" pitchFamily="2" charset="-122"/>
              </a:rPr>
              <a:t>（四）财产租赁所得，每次收入不超过四千元的，减除费用八百元；四千元以上的，减除百分之二十的费用，其余额为应纳税所得额。</a:t>
            </a:r>
          </a:p>
          <a:p>
            <a:pPr lvl="0">
              <a:lnSpc>
                <a:spcPct val="150000"/>
              </a:lnSpc>
            </a:pPr>
            <a:r>
              <a:rPr lang="en-US" altLang="zh-CN" sz="2800" b="1" dirty="0">
                <a:solidFill>
                  <a:srgbClr val="FFFFFF"/>
                </a:solidFill>
                <a:latin typeface="腾祥铚谦钢笔简" panose="01010104010101010101" pitchFamily="2" charset="-122"/>
                <a:ea typeface="腾祥铚谦钢笔简" panose="01010104010101010101" pitchFamily="2" charset="-122"/>
              </a:rPr>
              <a:t>1</a:t>
            </a:r>
            <a:r>
              <a:rPr lang="zh-CN" altLang="en-US" sz="2800" b="1" dirty="0">
                <a:solidFill>
                  <a:srgbClr val="FFFFFF"/>
                </a:solidFill>
                <a:latin typeface="腾祥铚谦钢笔简" panose="01010104010101010101" pitchFamily="2" charset="-122"/>
                <a:ea typeface="腾祥铚谦钢笔简" panose="01010104010101010101" pitchFamily="2" charset="-122"/>
              </a:rPr>
              <a:t>、收入≤</a:t>
            </a:r>
            <a:r>
              <a:rPr lang="en-US" altLang="zh-CN" sz="2800" b="1" dirty="0">
                <a:solidFill>
                  <a:srgbClr val="FFFFFF"/>
                </a:solidFill>
                <a:latin typeface="腾祥铚谦钢笔简" panose="01010104010101010101" pitchFamily="2" charset="-122"/>
                <a:ea typeface="腾祥铚谦钢笔简" panose="01010104010101010101" pitchFamily="2" charset="-122"/>
              </a:rPr>
              <a:t>4000</a:t>
            </a:r>
          </a:p>
          <a:p>
            <a:pPr lvl="1">
              <a:lnSpc>
                <a:spcPct val="150000"/>
              </a:lnSpc>
            </a:pPr>
            <a:r>
              <a:rPr lang="zh-CN" altLang="en-US" sz="2800" b="1" dirty="0">
                <a:solidFill>
                  <a:srgbClr val="FFFFFF"/>
                </a:solidFill>
                <a:latin typeface="腾祥铚谦钢笔简" panose="01010104010101010101" pitchFamily="2" charset="-122"/>
                <a:ea typeface="腾祥铚谦钢笔简" panose="01010104010101010101" pitchFamily="2" charset="-122"/>
              </a:rPr>
              <a:t>应纳税所得额</a:t>
            </a:r>
            <a:r>
              <a:rPr lang="en-US" altLang="zh-CN" sz="2800" b="1" dirty="0">
                <a:solidFill>
                  <a:srgbClr val="FFFFFF"/>
                </a:solidFill>
                <a:latin typeface="腾祥铚谦钢笔简" panose="01010104010101010101" pitchFamily="2" charset="-122"/>
                <a:ea typeface="腾祥铚谦钢笔简" panose="01010104010101010101" pitchFamily="2" charset="-122"/>
              </a:rPr>
              <a:t>=</a:t>
            </a:r>
            <a:r>
              <a:rPr lang="zh-CN" altLang="en-US" sz="2800" b="1" dirty="0">
                <a:solidFill>
                  <a:srgbClr val="FFFFFF"/>
                </a:solidFill>
                <a:latin typeface="腾祥铚谦钢笔简" panose="01010104010101010101" pitchFamily="2" charset="-122"/>
                <a:ea typeface="腾祥铚谦钢笔简" panose="01010104010101010101" pitchFamily="2" charset="-122"/>
              </a:rPr>
              <a:t>财产租赁收入</a:t>
            </a:r>
            <a:r>
              <a:rPr lang="en-US" altLang="zh-CN" sz="2800" b="1" dirty="0">
                <a:solidFill>
                  <a:srgbClr val="FFFFFF"/>
                </a:solidFill>
                <a:latin typeface="腾祥铚谦钢笔简" panose="01010104010101010101" pitchFamily="2" charset="-122"/>
                <a:ea typeface="腾祥铚谦钢笔简" panose="01010104010101010101" pitchFamily="2" charset="-122"/>
              </a:rPr>
              <a:t>-800</a:t>
            </a:r>
          </a:p>
          <a:p>
            <a:pPr lvl="0">
              <a:lnSpc>
                <a:spcPct val="150000"/>
              </a:lnSpc>
            </a:pPr>
            <a:r>
              <a:rPr lang="en-US" altLang="zh-CN" sz="2800" b="1" dirty="0">
                <a:solidFill>
                  <a:srgbClr val="FFFFFF"/>
                </a:solidFill>
                <a:latin typeface="腾祥铚谦钢笔简" panose="01010104010101010101" pitchFamily="2" charset="-122"/>
                <a:ea typeface="腾祥铚谦钢笔简" panose="01010104010101010101" pitchFamily="2" charset="-122"/>
              </a:rPr>
              <a:t>2</a:t>
            </a:r>
            <a:r>
              <a:rPr lang="zh-CN" altLang="en-US" sz="2800" b="1" dirty="0">
                <a:solidFill>
                  <a:srgbClr val="FFFFFF"/>
                </a:solidFill>
                <a:latin typeface="腾祥铚谦钢笔简" panose="01010104010101010101" pitchFamily="2" charset="-122"/>
                <a:ea typeface="腾祥铚谦钢笔简" panose="01010104010101010101" pitchFamily="2" charset="-122"/>
              </a:rPr>
              <a:t>、收入＞</a:t>
            </a:r>
            <a:r>
              <a:rPr lang="en-US" altLang="zh-CN" sz="2800" b="1" dirty="0">
                <a:solidFill>
                  <a:srgbClr val="FFFFFF"/>
                </a:solidFill>
                <a:latin typeface="腾祥铚谦钢笔简" panose="01010104010101010101" pitchFamily="2" charset="-122"/>
                <a:ea typeface="腾祥铚谦钢笔简" panose="01010104010101010101" pitchFamily="2" charset="-122"/>
              </a:rPr>
              <a:t>4000</a:t>
            </a:r>
          </a:p>
          <a:p>
            <a:pPr lvl="1">
              <a:lnSpc>
                <a:spcPct val="150000"/>
              </a:lnSpc>
            </a:pPr>
            <a:r>
              <a:rPr lang="zh-CN" altLang="en-US" sz="2800" b="1" dirty="0">
                <a:solidFill>
                  <a:srgbClr val="FFFFFF"/>
                </a:solidFill>
                <a:latin typeface="腾祥铚谦钢笔简" panose="01010104010101010101" pitchFamily="2" charset="-122"/>
                <a:ea typeface="腾祥铚谦钢笔简" panose="01010104010101010101" pitchFamily="2" charset="-122"/>
              </a:rPr>
              <a:t>应纳税所得额</a:t>
            </a:r>
            <a:r>
              <a:rPr lang="en-US" altLang="zh-CN" sz="2800" b="1" dirty="0">
                <a:solidFill>
                  <a:srgbClr val="FFFFFF"/>
                </a:solidFill>
                <a:latin typeface="腾祥铚谦钢笔简" panose="01010104010101010101" pitchFamily="2" charset="-122"/>
                <a:ea typeface="腾祥铚谦钢笔简" panose="01010104010101010101" pitchFamily="2" charset="-122"/>
              </a:rPr>
              <a:t>=</a:t>
            </a:r>
            <a:r>
              <a:rPr lang="zh-CN" altLang="en-US" sz="2800" b="1" dirty="0">
                <a:solidFill>
                  <a:srgbClr val="FFFFFF"/>
                </a:solidFill>
                <a:latin typeface="腾祥铚谦钢笔简" panose="01010104010101010101" pitchFamily="2" charset="-122"/>
                <a:ea typeface="腾祥铚谦钢笔简" panose="01010104010101010101" pitchFamily="2" charset="-122"/>
              </a:rPr>
              <a:t>财产租赁收入</a:t>
            </a:r>
            <a:r>
              <a:rPr lang="en-US" altLang="zh-CN" sz="2800" b="1" dirty="0">
                <a:solidFill>
                  <a:srgbClr val="FFFFFF"/>
                </a:solidFill>
                <a:latin typeface="腾祥铚谦钢笔简" panose="01010104010101010101" pitchFamily="2" charset="-122"/>
                <a:ea typeface="腾祥铚谦钢笔简" panose="01010104010101010101" pitchFamily="2" charset="-122"/>
              </a:rPr>
              <a:t>×</a:t>
            </a:r>
            <a:r>
              <a:rPr lang="zh-CN" altLang="en-US" sz="2800" b="1" dirty="0">
                <a:solidFill>
                  <a:srgbClr val="FFFFFF"/>
                </a:solidFill>
                <a:latin typeface="腾祥铚谦钢笔简" panose="01010104010101010101" pitchFamily="2" charset="-122"/>
                <a:ea typeface="腾祥铚谦钢笔简" panose="01010104010101010101" pitchFamily="2" charset="-122"/>
              </a:rPr>
              <a:t>（</a:t>
            </a:r>
            <a:r>
              <a:rPr lang="en-US" altLang="zh-CN" sz="2800" b="1" dirty="0">
                <a:solidFill>
                  <a:srgbClr val="FFFFFF"/>
                </a:solidFill>
                <a:latin typeface="腾祥铚谦钢笔简" panose="01010104010101010101" pitchFamily="2" charset="-122"/>
                <a:ea typeface="腾祥铚谦钢笔简" panose="01010104010101010101" pitchFamily="2" charset="-122"/>
              </a:rPr>
              <a:t>1-20%</a:t>
            </a:r>
            <a:r>
              <a:rPr lang="zh-CN" altLang="en-US" sz="2800" b="1" dirty="0">
                <a:solidFill>
                  <a:srgbClr val="FFFFFF"/>
                </a:solidFill>
                <a:latin typeface="腾祥铚谦钢笔简" panose="01010104010101010101" pitchFamily="2" charset="-122"/>
                <a:ea typeface="腾祥铚谦钢笔简" panose="01010104010101010101" pitchFamily="2" charset="-122"/>
              </a:rPr>
              <a:t>）</a:t>
            </a:r>
          </a:p>
        </p:txBody>
      </p:sp>
    </p:spTree>
    <p:extLst>
      <p:ext uri="{BB962C8B-B14F-4D97-AF65-F5344CB8AC3E}">
        <p14:creationId xmlns:p14="http://schemas.microsoft.com/office/powerpoint/2010/main" val="19509428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760" y="731520"/>
            <a:ext cx="11094720" cy="5262979"/>
          </a:xfrm>
          <a:prstGeom prst="rect">
            <a:avLst/>
          </a:prstGeom>
        </p:spPr>
        <p:txBody>
          <a:bodyPr wrap="square">
            <a:spAutoFit/>
          </a:bodyPr>
          <a:lstStyle/>
          <a:p>
            <a:pPr lvl="0"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（五）财产转让所得，以转让财产的收入额减除财产原值和合理费用后的余额，为应纳税所得额</a:t>
            </a:r>
            <a:r>
              <a:rPr lang="zh-CN" altLang="en-US" sz="2800"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dirty="0" smtClean="0">
              <a:solidFill>
                <a:srgbClr val="FFFFFF"/>
              </a:solidFill>
              <a:latin typeface="腾祥铚谦钢笔简" panose="01010104010101010101" pitchFamily="2" charset="-122"/>
              <a:ea typeface="腾祥铚谦钢笔简" panose="01010104010101010101" pitchFamily="2" charset="-122"/>
            </a:endParaRPr>
          </a:p>
          <a:p>
            <a:pPr lvl="0"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（六）利息、股息、红利所得和偶然所得，以每次收入额为应纳税所得额</a:t>
            </a:r>
            <a:r>
              <a:rPr lang="zh-CN" altLang="en-US" sz="2800" dirty="0" smtClean="0">
                <a:solidFill>
                  <a:srgbClr val="FFFFFF"/>
                </a:solidFill>
                <a:latin typeface="腾祥铚谦钢笔简" panose="01010104010101010101" pitchFamily="2" charset="-122"/>
                <a:ea typeface="腾祥铚谦钢笔简" panose="01010104010101010101" pitchFamily="2" charset="-122"/>
              </a:rPr>
              <a:t>。</a:t>
            </a:r>
            <a:endParaRPr lang="en-US" altLang="zh-CN" sz="2800" dirty="0" smtClean="0">
              <a:solidFill>
                <a:srgbClr val="FFFFFF"/>
              </a:solidFill>
              <a:latin typeface="腾祥铚谦钢笔简" panose="01010104010101010101" pitchFamily="2" charset="-122"/>
              <a:ea typeface="腾祥铚谦钢笔简" panose="01010104010101010101" pitchFamily="2" charset="-122"/>
            </a:endParaRPr>
          </a:p>
          <a:p>
            <a:pPr lvl="0"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个人将其所得对教育、扶贫、济困等公益慈善事业进行捐赠，捐赠额未超过纳税人申报的应纳税所得额百分之三十的部分，可以从其应纳税所得额中扣除；</a:t>
            </a:r>
            <a:endParaRPr lang="en-US" altLang="zh-CN" sz="2800" dirty="0">
              <a:solidFill>
                <a:srgbClr val="FFFFFF"/>
              </a:solidFill>
              <a:latin typeface="腾祥铚谦钢笔简" panose="01010104010101010101" pitchFamily="2" charset="-122"/>
              <a:ea typeface="腾祥铚谦钢笔简" panose="01010104010101010101" pitchFamily="2" charset="-122"/>
            </a:endParaRPr>
          </a:p>
          <a:p>
            <a:pPr lvl="0"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国务院规定对公益慈善事业捐赠实行全额税前扣除的，从其规定</a:t>
            </a:r>
            <a:r>
              <a:rPr lang="zh-CN" altLang="en-US" sz="2800" dirty="0" smtClean="0">
                <a:solidFill>
                  <a:srgbClr val="FFFFFF"/>
                </a:solidFill>
                <a:latin typeface="腾祥铚谦钢笔简" panose="01010104010101010101" pitchFamily="2" charset="-122"/>
                <a:ea typeface="腾祥铚谦钢笔简" panose="01010104010101010101" pitchFamily="2" charset="-122"/>
              </a:rPr>
              <a:t>。</a:t>
            </a:r>
            <a:endParaRPr lang="zh-CN" altLang="en-US" sz="2800" dirty="0">
              <a:solidFill>
                <a:srgbClr val="FFFFFF"/>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387746253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8020" y="2956560"/>
            <a:ext cx="5775960" cy="1015663"/>
          </a:xfrm>
          <a:prstGeom prst="rect">
            <a:avLst/>
          </a:prstGeom>
          <a:noFill/>
        </p:spPr>
        <p:txBody>
          <a:bodyPr wrap="square" rtlCol="0">
            <a:spAutoFit/>
          </a:bodyPr>
          <a:lstStyle/>
          <a:p>
            <a:pPr algn="ctr"/>
            <a:r>
              <a:rPr lang="zh-CN" altLang="en-US" sz="6000" b="1" dirty="0" smtClean="0">
                <a:solidFill>
                  <a:schemeClr val="bg1"/>
                </a:solidFill>
                <a:latin typeface="腾祥铚谦钢笔简" panose="01010104010101010101" pitchFamily="2" charset="-122"/>
                <a:ea typeface="腾祥铚谦钢笔简" panose="01010104010101010101" pitchFamily="2" charset="-122"/>
              </a:rPr>
              <a:t>征收管理</a:t>
            </a:r>
            <a:endParaRPr lang="zh-CN" altLang="en-US" sz="6000" b="1" dirty="0">
              <a:solidFill>
                <a:schemeClr val="bg1"/>
              </a:solidFill>
              <a:latin typeface="腾祥铚谦钢笔简" panose="01010104010101010101" pitchFamily="2" charset="-122"/>
              <a:ea typeface="腾祥铚谦钢笔简" panose="01010104010101010101" pitchFamily="2"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319" y="2886541"/>
            <a:ext cx="1165173"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3543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5660" y="2804160"/>
            <a:ext cx="5440680" cy="1015663"/>
          </a:xfrm>
          <a:prstGeom prst="rect">
            <a:avLst/>
          </a:prstGeom>
          <a:noFill/>
        </p:spPr>
        <p:txBody>
          <a:bodyPr wrap="square" rtlCol="0">
            <a:spAutoFit/>
          </a:bodyPr>
          <a:lstStyle/>
          <a:p>
            <a:pPr algn="ctr"/>
            <a:r>
              <a:rPr lang="zh-CN" altLang="en-US" sz="6000" b="1" dirty="0" smtClean="0">
                <a:solidFill>
                  <a:schemeClr val="bg1"/>
                </a:solidFill>
                <a:latin typeface="腾祥铚谦钢笔简" panose="01010104010101010101" pitchFamily="2" charset="-122"/>
                <a:ea typeface="腾祥铚谦钢笔简" panose="01010104010101010101" pitchFamily="2" charset="-122"/>
              </a:rPr>
              <a:t>相关名词解释</a:t>
            </a:r>
            <a:endParaRPr lang="zh-CN" altLang="en-US" sz="6000" b="1" dirty="0">
              <a:solidFill>
                <a:schemeClr val="bg1"/>
              </a:solidFill>
              <a:latin typeface="腾祥铚谦钢笔简" panose="01010104010101010101" pitchFamily="2" charset="-122"/>
              <a:ea typeface="腾祥铚谦钢笔简" panose="01010104010101010101" pitchFamily="2"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2635029"/>
            <a:ext cx="926782" cy="133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46526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880" y="440679"/>
            <a:ext cx="11673840" cy="5909310"/>
          </a:xfrm>
          <a:prstGeom prst="rect">
            <a:avLst/>
          </a:prstGeom>
        </p:spPr>
        <p:txBody>
          <a:bodyPr wrap="square">
            <a:spAutoFit/>
          </a:bodyPr>
          <a:lstStyle/>
          <a:p>
            <a:pPr>
              <a:lnSpc>
                <a:spcPct val="150000"/>
              </a:lnSpc>
            </a:pPr>
            <a:r>
              <a:rPr lang="zh-CN" altLang="en-US" sz="2800" dirty="0" smtClean="0">
                <a:solidFill>
                  <a:schemeClr val="bg1"/>
                </a:solidFill>
                <a:latin typeface="腾祥铚谦钢笔简" panose="01010104010101010101" pitchFamily="2" charset="-122"/>
                <a:ea typeface="腾祥铚谦钢笔简" panose="01010104010101010101" pitchFamily="2" charset="-122"/>
              </a:rPr>
              <a:t>第八条 有</a:t>
            </a:r>
            <a:r>
              <a:rPr lang="zh-CN" altLang="en-US" sz="2800" dirty="0">
                <a:solidFill>
                  <a:schemeClr val="bg1"/>
                </a:solidFill>
                <a:latin typeface="腾祥铚谦钢笔简" panose="01010104010101010101" pitchFamily="2" charset="-122"/>
                <a:ea typeface="腾祥铚谦钢笔简" panose="01010104010101010101" pitchFamily="2" charset="-122"/>
              </a:rPr>
              <a:t>下列情形之一的，税务机关有权按照合理方法进行纳税调整：</a:t>
            </a:r>
          </a:p>
          <a:p>
            <a:pPr>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（一）个人与其关联方之间的业务往来不符合独立交易原则而减少本人或者其关联方应纳税额，且无正当理由；</a:t>
            </a:r>
          </a:p>
          <a:p>
            <a:pPr>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（二）居民个人控制的，或者居民个人和居民企业共同控制的设立在实际税负明显偏低的国家（地区）的企业，无合理经营需要，对应当归属于居民个人的利润不作分配或者减少分配；</a:t>
            </a:r>
          </a:p>
          <a:p>
            <a:pPr>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（三）个人实施其他不具有合理商业目的的安排而获取不当税收利益。</a:t>
            </a:r>
          </a:p>
          <a:p>
            <a:pPr>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税务机关依照前款规定作出纳税调整，需要补征税款的，应当补征税款，并依法加收利息。</a:t>
            </a:r>
          </a:p>
        </p:txBody>
      </p:sp>
    </p:spTree>
    <p:extLst>
      <p:ext uri="{BB962C8B-B14F-4D97-AF65-F5344CB8AC3E}">
        <p14:creationId xmlns:p14="http://schemas.microsoft.com/office/powerpoint/2010/main" val="266822417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9640" y="716280"/>
            <a:ext cx="10210800" cy="5447645"/>
          </a:xfrm>
          <a:prstGeom prst="rect">
            <a:avLst/>
          </a:prstGeom>
        </p:spPr>
        <p:txBody>
          <a:bodyPr wrap="square">
            <a:spAutoFit/>
          </a:bodyPr>
          <a:lstStyle/>
          <a:p>
            <a:r>
              <a:rPr lang="zh-CN" altLang="en-US" sz="2400" dirty="0" smtClean="0">
                <a:solidFill>
                  <a:schemeClr val="bg1"/>
                </a:solidFill>
                <a:latin typeface="腾祥铚谦钢笔简" panose="01010104010101010101" pitchFamily="2" charset="-122"/>
                <a:ea typeface="腾祥铚谦钢笔简" panose="01010104010101010101" pitchFamily="2" charset="-122"/>
              </a:rPr>
              <a:t>第十条 有</a:t>
            </a:r>
            <a:r>
              <a:rPr lang="zh-CN" altLang="en-US" sz="2400" dirty="0">
                <a:solidFill>
                  <a:schemeClr val="bg1"/>
                </a:solidFill>
                <a:latin typeface="腾祥铚谦钢笔简" panose="01010104010101010101" pitchFamily="2" charset="-122"/>
                <a:ea typeface="腾祥铚谦钢笔简" panose="01010104010101010101" pitchFamily="2" charset="-122"/>
              </a:rPr>
              <a:t>下列情形之一的，纳税人应当依法办理纳税申报：</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（一）取得综合所得需要办理汇算清缴；</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（二）取得应税所得没有扣缴义务人；</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（三）取得应税所得，扣缴义务人未扣缴税款；</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（四）取得境外所得；</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（五）因移居境外注销中国户籍；</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（六）非居民个人在中国境内从两处以上取得工资、薪金所得；</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（七）国务院规定的其他情形。</a:t>
            </a:r>
          </a:p>
          <a:p>
            <a:pPr>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扣缴义务人应当按照国家规定办理全员全额扣缴申报，并向纳税人提供其个人所得和已扣缴税款等信息。</a:t>
            </a:r>
          </a:p>
        </p:txBody>
      </p:sp>
    </p:spTree>
    <p:extLst>
      <p:ext uri="{BB962C8B-B14F-4D97-AF65-F5344CB8AC3E}">
        <p14:creationId xmlns:p14="http://schemas.microsoft.com/office/powerpoint/2010/main" val="32127308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96240"/>
            <a:ext cx="3962400" cy="646331"/>
          </a:xfrm>
          <a:prstGeom prst="rect">
            <a:avLst/>
          </a:prstGeom>
          <a:noFill/>
        </p:spPr>
        <p:txBody>
          <a:bodyPr wrap="square" rtlCol="0">
            <a:spAutoFit/>
          </a:bodyPr>
          <a:lstStyle/>
          <a:p>
            <a:r>
              <a:rPr lang="zh-CN" altLang="en-US" sz="3600" b="1" dirty="0" smtClean="0">
                <a:solidFill>
                  <a:schemeClr val="bg1"/>
                </a:solidFill>
                <a:latin typeface="腾祥铚谦钢笔简" panose="01010104010101010101" pitchFamily="2" charset="-122"/>
                <a:ea typeface="腾祥铚谦钢笔简" panose="01010104010101010101" pitchFamily="2" charset="-122"/>
              </a:rPr>
              <a:t>关于时间的规定</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
        <p:nvSpPr>
          <p:cNvPr id="3" name="矩形 2"/>
          <p:cNvSpPr/>
          <p:nvPr/>
        </p:nvSpPr>
        <p:spPr>
          <a:xfrm>
            <a:off x="533400" y="1920300"/>
            <a:ext cx="11109960" cy="3970318"/>
          </a:xfrm>
          <a:prstGeom prst="rect">
            <a:avLst/>
          </a:prstGeom>
        </p:spPr>
        <p:txBody>
          <a:bodyPr wrap="square">
            <a:spAutoFit/>
          </a:bodyPr>
          <a:lstStyle/>
          <a:p>
            <a:pPr>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第十一</a:t>
            </a:r>
            <a:r>
              <a:rPr lang="zh-CN" altLang="en-US" sz="2400" dirty="0" smtClean="0">
                <a:solidFill>
                  <a:schemeClr val="bg1"/>
                </a:solidFill>
                <a:latin typeface="腾祥铚谦钢笔简" panose="01010104010101010101" pitchFamily="2" charset="-122"/>
                <a:ea typeface="腾祥铚谦钢笔简" panose="01010104010101010101" pitchFamily="2" charset="-122"/>
              </a:rPr>
              <a:t>条 居民</a:t>
            </a:r>
            <a:r>
              <a:rPr lang="zh-CN" altLang="en-US" sz="2400" dirty="0">
                <a:solidFill>
                  <a:schemeClr val="bg1"/>
                </a:solidFill>
                <a:latin typeface="腾祥铚谦钢笔简" panose="01010104010101010101" pitchFamily="2" charset="-122"/>
                <a:ea typeface="腾祥铚谦钢笔简" panose="01010104010101010101" pitchFamily="2" charset="-122"/>
              </a:rPr>
              <a:t>个人取得综合所得，按年计算个人所得税</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400" dirty="0" smtClean="0">
                <a:solidFill>
                  <a:schemeClr val="bg1"/>
                </a:solidFill>
                <a:latin typeface="腾祥铚谦钢笔简" panose="01010104010101010101" pitchFamily="2" charset="-122"/>
                <a:ea typeface="腾祥铚谦钢笔简" panose="01010104010101010101" pitchFamily="2" charset="-122"/>
              </a:rPr>
              <a:t>有</a:t>
            </a:r>
            <a:r>
              <a:rPr lang="zh-CN" altLang="en-US" sz="2400" dirty="0">
                <a:solidFill>
                  <a:schemeClr val="bg1"/>
                </a:solidFill>
                <a:latin typeface="腾祥铚谦钢笔简" panose="01010104010101010101" pitchFamily="2" charset="-122"/>
                <a:ea typeface="腾祥铚谦钢笔简" panose="01010104010101010101" pitchFamily="2" charset="-122"/>
              </a:rPr>
              <a:t>扣缴义务人的，由扣缴义务人</a:t>
            </a:r>
            <a:r>
              <a:rPr lang="zh-CN" altLang="en-US" sz="2400" b="1" u="sng" dirty="0">
                <a:solidFill>
                  <a:schemeClr val="bg1"/>
                </a:solidFill>
                <a:latin typeface="腾祥铚谦钢笔简" panose="01010104010101010101" pitchFamily="2" charset="-122"/>
                <a:ea typeface="腾祥铚谦钢笔简" panose="01010104010101010101" pitchFamily="2" charset="-122"/>
              </a:rPr>
              <a:t>按月或者按次</a:t>
            </a:r>
            <a:r>
              <a:rPr lang="zh-CN" altLang="en-US" sz="2400" dirty="0">
                <a:solidFill>
                  <a:schemeClr val="bg1"/>
                </a:solidFill>
                <a:latin typeface="腾祥铚谦钢笔简" panose="01010104010101010101" pitchFamily="2" charset="-122"/>
                <a:ea typeface="腾祥铚谦钢笔简" panose="01010104010101010101" pitchFamily="2" charset="-122"/>
              </a:rPr>
              <a:t>预扣预缴税款</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400" dirty="0" smtClean="0">
                <a:solidFill>
                  <a:schemeClr val="bg1"/>
                </a:solidFill>
                <a:latin typeface="腾祥铚谦钢笔简" panose="01010104010101010101" pitchFamily="2" charset="-122"/>
                <a:ea typeface="腾祥铚谦钢笔简" panose="01010104010101010101" pitchFamily="2" charset="-122"/>
              </a:rPr>
              <a:t>需要</a:t>
            </a:r>
            <a:r>
              <a:rPr lang="zh-CN" altLang="en-US" sz="2400" dirty="0">
                <a:solidFill>
                  <a:schemeClr val="bg1"/>
                </a:solidFill>
                <a:latin typeface="腾祥铚谦钢笔简" panose="01010104010101010101" pitchFamily="2" charset="-122"/>
                <a:ea typeface="腾祥铚谦钢笔简" panose="01010104010101010101" pitchFamily="2" charset="-122"/>
              </a:rPr>
              <a:t>办理汇算清缴的，应当在取得所得的次年三月一日至六月三十日内办理汇算清缴。预扣预缴办法由国务院税务主管部门制定。</a:t>
            </a:r>
          </a:p>
          <a:p>
            <a:pPr indent="457200">
              <a:lnSpc>
                <a:spcPct val="150000"/>
              </a:lnSpc>
            </a:pPr>
            <a:r>
              <a:rPr lang="zh-CN" altLang="en-US" sz="2400" dirty="0" smtClean="0">
                <a:solidFill>
                  <a:schemeClr val="bg1"/>
                </a:solidFill>
                <a:latin typeface="腾祥铚谦钢笔简" panose="01010104010101010101" pitchFamily="2" charset="-122"/>
                <a:ea typeface="腾祥铚谦钢笔简" panose="01010104010101010101" pitchFamily="2" charset="-122"/>
              </a:rPr>
              <a:t>非</a:t>
            </a:r>
            <a:r>
              <a:rPr lang="zh-CN" altLang="en-US" sz="2400" dirty="0">
                <a:solidFill>
                  <a:schemeClr val="bg1"/>
                </a:solidFill>
                <a:latin typeface="腾祥铚谦钢笔简" panose="01010104010101010101" pitchFamily="2" charset="-122"/>
                <a:ea typeface="腾祥铚谦钢笔简" panose="01010104010101010101" pitchFamily="2" charset="-122"/>
              </a:rPr>
              <a:t>居民个人取得工资、薪金所得，劳务报酬所得，稿酬所得和特许权使用费所得，有扣缴义务人的，由扣缴义务人</a:t>
            </a:r>
            <a:r>
              <a:rPr lang="zh-CN" altLang="en-US" sz="2400" b="1" u="sng" dirty="0">
                <a:solidFill>
                  <a:schemeClr val="bg1"/>
                </a:solidFill>
                <a:latin typeface="腾祥铚谦钢笔简" panose="01010104010101010101" pitchFamily="2" charset="-122"/>
                <a:ea typeface="腾祥铚谦钢笔简" panose="01010104010101010101" pitchFamily="2" charset="-122"/>
              </a:rPr>
              <a:t>按月或者按次</a:t>
            </a:r>
            <a:r>
              <a:rPr lang="zh-CN" altLang="en-US" sz="2400" dirty="0">
                <a:solidFill>
                  <a:schemeClr val="bg1"/>
                </a:solidFill>
                <a:latin typeface="腾祥铚谦钢笔简" panose="01010104010101010101" pitchFamily="2" charset="-122"/>
                <a:ea typeface="腾祥铚谦钢笔简" panose="01010104010101010101" pitchFamily="2" charset="-122"/>
              </a:rPr>
              <a:t>代扣代缴税款，不办理汇算清缴。</a:t>
            </a:r>
          </a:p>
        </p:txBody>
      </p:sp>
      <p:sp>
        <p:nvSpPr>
          <p:cNvPr id="4" name="TextBox 3"/>
          <p:cNvSpPr txBox="1"/>
          <p:nvPr/>
        </p:nvSpPr>
        <p:spPr>
          <a:xfrm>
            <a:off x="1036320" y="1305045"/>
            <a:ext cx="3108960" cy="584775"/>
          </a:xfrm>
          <a:prstGeom prst="rect">
            <a:avLst/>
          </a:prstGeom>
          <a:noFill/>
        </p:spPr>
        <p:txBody>
          <a:bodyPr wrap="square" rtlCol="0">
            <a:spAutoFit/>
          </a:bodyPr>
          <a:lstStyle/>
          <a:p>
            <a:pPr algn="ctr"/>
            <a:r>
              <a:rPr lang="zh-CN" altLang="en-US" sz="3200" b="1" dirty="0" smtClean="0">
                <a:solidFill>
                  <a:schemeClr val="bg1"/>
                </a:solidFill>
                <a:latin typeface="腾祥铚谦钢笔简" panose="01010104010101010101" pitchFamily="2" charset="-122"/>
                <a:ea typeface="腾祥铚谦钢笔简" panose="01010104010101010101" pitchFamily="2" charset="-122"/>
              </a:rPr>
              <a:t>综合所得</a:t>
            </a:r>
            <a:endParaRPr lang="zh-CN" altLang="en-US" sz="3200" b="1"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15426295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1040" y="740956"/>
            <a:ext cx="10668000" cy="4616648"/>
          </a:xfrm>
          <a:prstGeom prst="rect">
            <a:avLst/>
          </a:prstGeom>
        </p:spPr>
        <p:txBody>
          <a:bodyPr wrap="square">
            <a:spAutoFit/>
          </a:bodyPr>
          <a:lstStyle/>
          <a:p>
            <a:pPr indent="457200">
              <a:lnSpc>
                <a:spcPct val="150000"/>
              </a:lnSpc>
            </a:pPr>
            <a:r>
              <a:rPr lang="zh-CN" altLang="en-US" sz="2800" dirty="0" smtClean="0">
                <a:solidFill>
                  <a:schemeClr val="bg1"/>
                </a:solidFill>
                <a:latin typeface="腾祥铚谦钢笔简" panose="01010104010101010101" pitchFamily="2" charset="-122"/>
                <a:ea typeface="腾祥铚谦钢笔简" panose="01010104010101010101" pitchFamily="2" charset="-122"/>
              </a:rPr>
              <a:t>第十二条 纳税人</a:t>
            </a:r>
            <a:r>
              <a:rPr lang="zh-CN" altLang="en-US" sz="2800" dirty="0">
                <a:solidFill>
                  <a:schemeClr val="bg1"/>
                </a:solidFill>
                <a:latin typeface="腾祥铚谦钢笔简" panose="01010104010101010101" pitchFamily="2" charset="-122"/>
                <a:ea typeface="腾祥铚谦钢笔简" panose="01010104010101010101" pitchFamily="2" charset="-122"/>
              </a:rPr>
              <a:t>取得经营所得，按年计算个人所得税，由纳税人在</a:t>
            </a:r>
            <a:r>
              <a:rPr lang="zh-CN" altLang="en-US" sz="2800" b="1" u="sng" dirty="0">
                <a:solidFill>
                  <a:schemeClr val="bg1"/>
                </a:solidFill>
                <a:latin typeface="腾祥铚谦钢笔简" panose="01010104010101010101" pitchFamily="2" charset="-122"/>
                <a:ea typeface="腾祥铚谦钢笔简" panose="01010104010101010101" pitchFamily="2" charset="-122"/>
              </a:rPr>
              <a:t>月度或者季度终了后十五日</a:t>
            </a:r>
            <a:r>
              <a:rPr lang="zh-CN" altLang="en-US" sz="2800" dirty="0">
                <a:solidFill>
                  <a:schemeClr val="bg1"/>
                </a:solidFill>
                <a:latin typeface="腾祥铚谦钢笔简" panose="01010104010101010101" pitchFamily="2" charset="-122"/>
                <a:ea typeface="腾祥铚谦钢笔简" panose="01010104010101010101" pitchFamily="2" charset="-122"/>
              </a:rPr>
              <a:t>内向税务机关报送纳税申报表，并预缴税款；在取得所得的</a:t>
            </a:r>
            <a:r>
              <a:rPr lang="zh-CN" altLang="en-US" sz="2800" b="1" u="sng" dirty="0">
                <a:solidFill>
                  <a:schemeClr val="bg1"/>
                </a:solidFill>
                <a:latin typeface="腾祥铚谦钢笔简" panose="01010104010101010101" pitchFamily="2" charset="-122"/>
                <a:ea typeface="腾祥铚谦钢笔简" panose="01010104010101010101" pitchFamily="2" charset="-122"/>
              </a:rPr>
              <a:t>次年三月三十一日</a:t>
            </a:r>
            <a:r>
              <a:rPr lang="zh-CN" altLang="en-US" sz="2800" dirty="0">
                <a:solidFill>
                  <a:schemeClr val="bg1"/>
                </a:solidFill>
                <a:latin typeface="腾祥铚谦钢笔简" panose="01010104010101010101" pitchFamily="2" charset="-122"/>
                <a:ea typeface="腾祥铚谦钢笔简" panose="01010104010101010101" pitchFamily="2" charset="-122"/>
              </a:rPr>
              <a:t>前办理汇算清缴</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lvl="0" indent="457200">
              <a:lnSpc>
                <a:spcPct val="150000"/>
              </a:lnSpc>
            </a:pPr>
            <a:r>
              <a:rPr lang="zh-CN" altLang="en-US" sz="2800" dirty="0">
                <a:solidFill>
                  <a:srgbClr val="FFFFFF"/>
                </a:solidFill>
                <a:latin typeface="腾祥铚谦钢笔简" panose="01010104010101010101" pitchFamily="2" charset="-122"/>
                <a:ea typeface="腾祥铚谦钢笔简" panose="01010104010101010101" pitchFamily="2" charset="-122"/>
              </a:rPr>
              <a:t>纳税人取得利息、股息、红利所得，财产租赁所得，财产转让所得和偶然所得，</a:t>
            </a:r>
            <a:r>
              <a:rPr lang="zh-CN" altLang="en-US" sz="2800" b="1" u="sng" dirty="0">
                <a:solidFill>
                  <a:srgbClr val="FFFFFF"/>
                </a:solidFill>
                <a:latin typeface="腾祥铚谦钢笔简" panose="01010104010101010101" pitchFamily="2" charset="-122"/>
                <a:ea typeface="腾祥铚谦钢笔简" panose="01010104010101010101" pitchFamily="2" charset="-122"/>
              </a:rPr>
              <a:t>按月或者按次计算个人所得税，有扣缴义务人的，由扣缴义务人按月或者按次代扣代缴税款</a:t>
            </a:r>
            <a:r>
              <a:rPr lang="zh-CN" altLang="en-US" sz="2800" b="1" u="sng" dirty="0" smtClean="0">
                <a:solidFill>
                  <a:srgbClr val="FFFFFF"/>
                </a:solidFill>
                <a:latin typeface="腾祥铚谦钢笔简" panose="01010104010101010101" pitchFamily="2" charset="-122"/>
                <a:ea typeface="腾祥铚谦钢笔简" panose="01010104010101010101" pitchFamily="2" charset="-122"/>
              </a:rPr>
              <a:t>。</a:t>
            </a:r>
            <a:endParaRPr lang="zh-CN" altLang="en-US" sz="2800" b="1" u="sng" dirty="0">
              <a:solidFill>
                <a:srgbClr val="FFFFFF"/>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25517275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4840" y="733245"/>
            <a:ext cx="10927080" cy="5586145"/>
          </a:xfrm>
          <a:prstGeom prst="rect">
            <a:avLst/>
          </a:prstGeom>
        </p:spPr>
        <p:txBody>
          <a:bodyPr wrap="square">
            <a:spAutoFit/>
          </a:bodyPr>
          <a:lstStyle/>
          <a:p>
            <a:pPr indent="457200">
              <a:lnSpc>
                <a:spcPct val="150000"/>
              </a:lnSpc>
            </a:pPr>
            <a:r>
              <a:rPr lang="zh-CN" altLang="en-US" sz="2400" dirty="0" smtClean="0">
                <a:solidFill>
                  <a:schemeClr val="bg1"/>
                </a:solidFill>
                <a:latin typeface="腾祥铚谦钢笔简" panose="01010104010101010101" pitchFamily="2" charset="-122"/>
                <a:ea typeface="腾祥铚谦钢笔简" panose="01010104010101010101" pitchFamily="2" charset="-122"/>
              </a:rPr>
              <a:t>第十三条 纳税人</a:t>
            </a:r>
            <a:r>
              <a:rPr lang="zh-CN" altLang="en-US" sz="2400" dirty="0">
                <a:solidFill>
                  <a:schemeClr val="bg1"/>
                </a:solidFill>
                <a:latin typeface="腾祥铚谦钢笔简" panose="01010104010101010101" pitchFamily="2" charset="-122"/>
                <a:ea typeface="腾祥铚谦钢笔简" panose="01010104010101010101" pitchFamily="2" charset="-122"/>
              </a:rPr>
              <a:t>取得应税所得没有扣缴义务人的，应当在取得所得的次月十五日内向税务机关报送纳税申报表，并缴纳税款。</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纳税人取得应税所得，扣缴义务人未扣缴税款的，纳税人应当在取得所得的次年六月三十日前，缴纳税款；税务机关通知限期缴纳的，纳税人应当按照期限缴纳税款。</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居民个人从中国</a:t>
            </a:r>
            <a:r>
              <a:rPr lang="zh-CN" altLang="en-US" sz="2400" b="1" u="sng" dirty="0">
                <a:solidFill>
                  <a:schemeClr val="bg1"/>
                </a:solidFill>
                <a:latin typeface="腾祥铚谦钢笔简" panose="01010104010101010101" pitchFamily="2" charset="-122"/>
                <a:ea typeface="腾祥铚谦钢笔简" panose="01010104010101010101" pitchFamily="2" charset="-122"/>
              </a:rPr>
              <a:t>境外取得所得</a:t>
            </a:r>
            <a:r>
              <a:rPr lang="zh-CN" altLang="en-US" sz="2400" dirty="0">
                <a:solidFill>
                  <a:schemeClr val="bg1"/>
                </a:solidFill>
                <a:latin typeface="腾祥铚谦钢笔简" panose="01010104010101010101" pitchFamily="2" charset="-122"/>
                <a:ea typeface="腾祥铚谦钢笔简" panose="01010104010101010101" pitchFamily="2" charset="-122"/>
              </a:rPr>
              <a:t>的，应当在取得所得的次年三月一日至六月三十日内申报纳税。</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非居民个人在中国境内从两处以上取得工资、薪金所得的，应当在取得所得的次月十五日内申报纳税。</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纳税人因移居境外注销中国户籍的，应当在注销中国户籍前办理税款清算。</a:t>
            </a:r>
          </a:p>
        </p:txBody>
      </p:sp>
    </p:spTree>
    <p:extLst>
      <p:ext uri="{BB962C8B-B14F-4D97-AF65-F5344CB8AC3E}">
        <p14:creationId xmlns:p14="http://schemas.microsoft.com/office/powerpoint/2010/main" val="7893113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5320" y="1378118"/>
            <a:ext cx="11216640" cy="5262979"/>
          </a:xfrm>
          <a:prstGeom prst="rect">
            <a:avLst/>
          </a:prstGeom>
        </p:spPr>
        <p:txBody>
          <a:bodyPr wrap="square">
            <a:spAutoFit/>
          </a:bodyPr>
          <a:lstStyle/>
          <a:p>
            <a:pPr indent="457200">
              <a:lnSpc>
                <a:spcPct val="150000"/>
              </a:lnSpc>
            </a:pPr>
            <a:r>
              <a:rPr lang="zh-CN" altLang="en-US" sz="2800" dirty="0" smtClean="0">
                <a:solidFill>
                  <a:schemeClr val="bg1"/>
                </a:solidFill>
                <a:latin typeface="腾祥铚谦钢笔简" panose="01010104010101010101" pitchFamily="2" charset="-122"/>
                <a:ea typeface="腾祥铚谦钢笔简" panose="01010104010101010101" pitchFamily="2" charset="-122"/>
              </a:rPr>
              <a:t>第十四条 扣缴</a:t>
            </a:r>
            <a:r>
              <a:rPr lang="zh-CN" altLang="en-US" sz="2800" dirty="0">
                <a:solidFill>
                  <a:schemeClr val="bg1"/>
                </a:solidFill>
                <a:latin typeface="腾祥铚谦钢笔简" panose="01010104010101010101" pitchFamily="2" charset="-122"/>
                <a:ea typeface="腾祥铚谦钢笔简" panose="01010104010101010101" pitchFamily="2" charset="-122"/>
              </a:rPr>
              <a:t>义务人每月或者每次预扣、代扣的税款，应当在次月十五日内缴入国库，并向税务机关报送扣缴个人所得税申报表</a:t>
            </a:r>
            <a:r>
              <a:rPr lang="zh-CN" altLang="en-US" sz="28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endParaRPr lang="en-US" altLang="zh-CN" sz="2800" dirty="0" smtClean="0">
              <a:solidFill>
                <a:schemeClr val="bg1"/>
              </a:solidFill>
              <a:latin typeface="腾祥铚谦钢笔简" panose="01010104010101010101" pitchFamily="2" charset="-122"/>
              <a:ea typeface="腾祥铚谦钢笔简" panose="01010104010101010101" pitchFamily="2" charset="-122"/>
            </a:endParaRPr>
          </a:p>
          <a:p>
            <a:pPr indent="457200">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第十五</a:t>
            </a:r>
            <a:r>
              <a:rPr lang="zh-CN" altLang="en-US" sz="2800" dirty="0" smtClean="0">
                <a:solidFill>
                  <a:schemeClr val="bg1"/>
                </a:solidFill>
                <a:latin typeface="腾祥铚谦钢笔简" panose="01010104010101010101" pitchFamily="2" charset="-122"/>
                <a:ea typeface="腾祥铚谦钢笔简" panose="01010104010101010101" pitchFamily="2" charset="-122"/>
              </a:rPr>
              <a:t>条 </a:t>
            </a:r>
            <a:r>
              <a:rPr lang="zh-CN" altLang="en-US" sz="2800" b="1" u="sng" dirty="0" smtClean="0">
                <a:solidFill>
                  <a:schemeClr val="bg1"/>
                </a:solidFill>
                <a:latin typeface="腾祥铚谦钢笔简" panose="01010104010101010101" pitchFamily="2" charset="-122"/>
                <a:ea typeface="腾祥铚谦钢笔简" panose="01010104010101010101" pitchFamily="2" charset="-122"/>
              </a:rPr>
              <a:t>个人</a:t>
            </a:r>
            <a:r>
              <a:rPr lang="zh-CN" altLang="en-US" sz="2800" b="1" u="sng" dirty="0">
                <a:solidFill>
                  <a:schemeClr val="bg1"/>
                </a:solidFill>
                <a:latin typeface="腾祥铚谦钢笔简" panose="01010104010101010101" pitchFamily="2" charset="-122"/>
                <a:ea typeface="腾祥铚谦钢笔简" panose="01010104010101010101" pitchFamily="2" charset="-122"/>
              </a:rPr>
              <a:t>转让不动产</a:t>
            </a:r>
            <a:r>
              <a:rPr lang="zh-CN" altLang="en-US" sz="2800" dirty="0">
                <a:solidFill>
                  <a:schemeClr val="bg1"/>
                </a:solidFill>
                <a:latin typeface="腾祥铚谦钢笔简" panose="01010104010101010101" pitchFamily="2" charset="-122"/>
                <a:ea typeface="腾祥铚谦钢笔简" panose="01010104010101010101" pitchFamily="2" charset="-122"/>
              </a:rPr>
              <a:t>的，税务机关应当根据不动产登记等相关信息核验应缴的个人所得税，登记机构办理转移登记时，应当查验与该不动产转让相关的</a:t>
            </a:r>
            <a:r>
              <a:rPr lang="zh-CN" altLang="en-US" sz="2800" b="1" u="sng" dirty="0">
                <a:solidFill>
                  <a:schemeClr val="bg1"/>
                </a:solidFill>
                <a:latin typeface="腾祥铚谦钢笔简" panose="01010104010101010101" pitchFamily="2" charset="-122"/>
                <a:ea typeface="腾祥铚谦钢笔简" panose="01010104010101010101" pitchFamily="2" charset="-122"/>
              </a:rPr>
              <a:t>个人所得税的完税凭证</a:t>
            </a:r>
            <a:r>
              <a:rPr lang="zh-CN" altLang="en-US" sz="2800" dirty="0">
                <a:solidFill>
                  <a:schemeClr val="bg1"/>
                </a:solidFill>
                <a:latin typeface="腾祥铚谦钢笔简" panose="01010104010101010101" pitchFamily="2" charset="-122"/>
                <a:ea typeface="腾祥铚谦钢笔简" panose="01010104010101010101" pitchFamily="2" charset="-122"/>
              </a:rPr>
              <a:t>。</a:t>
            </a:r>
            <a:r>
              <a:rPr lang="zh-CN" altLang="en-US" sz="2800" b="1" u="sng" dirty="0">
                <a:solidFill>
                  <a:schemeClr val="bg1"/>
                </a:solidFill>
                <a:latin typeface="腾祥铚谦钢笔简" panose="01010104010101010101" pitchFamily="2" charset="-122"/>
                <a:ea typeface="腾祥铚谦钢笔简" panose="01010104010101010101" pitchFamily="2" charset="-122"/>
              </a:rPr>
              <a:t>个人转让股权</a:t>
            </a:r>
            <a:r>
              <a:rPr lang="zh-CN" altLang="en-US" sz="2800" dirty="0">
                <a:solidFill>
                  <a:schemeClr val="bg1"/>
                </a:solidFill>
                <a:latin typeface="腾祥铚谦钢笔简" panose="01010104010101010101" pitchFamily="2" charset="-122"/>
                <a:ea typeface="腾祥铚谦钢笔简" panose="01010104010101010101" pitchFamily="2" charset="-122"/>
              </a:rPr>
              <a:t>办理变更登记的，市场主体登记机关应当查验与该股权交易相关的</a:t>
            </a:r>
            <a:r>
              <a:rPr lang="zh-CN" altLang="en-US" sz="2800" b="1" u="sng" dirty="0">
                <a:solidFill>
                  <a:schemeClr val="bg1"/>
                </a:solidFill>
                <a:latin typeface="腾祥铚谦钢笔简" panose="01010104010101010101" pitchFamily="2" charset="-122"/>
                <a:ea typeface="腾祥铚谦钢笔简" panose="01010104010101010101" pitchFamily="2" charset="-122"/>
              </a:rPr>
              <a:t>个人所得税的完税凭证</a:t>
            </a:r>
            <a:r>
              <a:rPr lang="zh-CN" altLang="en-US" sz="2800" dirty="0">
                <a:solidFill>
                  <a:schemeClr val="bg1"/>
                </a:solidFill>
                <a:latin typeface="腾祥铚谦钢笔简" panose="01010104010101010101" pitchFamily="2" charset="-122"/>
                <a:ea typeface="腾祥铚谦钢笔简" panose="01010104010101010101" pitchFamily="2" charset="-122"/>
              </a:rPr>
              <a:t>。</a:t>
            </a:r>
          </a:p>
        </p:txBody>
      </p:sp>
    </p:spTree>
    <p:extLst>
      <p:ext uri="{BB962C8B-B14F-4D97-AF65-F5344CB8AC3E}">
        <p14:creationId xmlns:p14="http://schemas.microsoft.com/office/powerpoint/2010/main" val="789311302"/>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0560" y="609600"/>
            <a:ext cx="11018520" cy="5078313"/>
          </a:xfrm>
          <a:prstGeom prst="rect">
            <a:avLst/>
          </a:prstGeom>
        </p:spPr>
        <p:txBody>
          <a:bodyPr wrap="square">
            <a:spAutoFit/>
          </a:bodyPr>
          <a:lstStyle/>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第十七条 对扣缴义务人按照所扣缴的税款，付给百分之二的手续费。</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第十八条 对储蓄存款利息所得开征、减征、停征个人所得税及其具体办法，由国务院规定，并报全国人民代表大会常务委员会备案。</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第十九条 纳税人、扣缴义务人和税务机关及其工作人员违反本法规定的，依照</a:t>
            </a:r>
            <a:r>
              <a:rPr lang="en-US" altLang="zh-CN" sz="2400" dirty="0">
                <a:solidFill>
                  <a:schemeClr val="bg1"/>
                </a:solidFill>
                <a:latin typeface="腾祥铚谦钢笔简" panose="01010104010101010101" pitchFamily="2" charset="-122"/>
                <a:ea typeface="腾祥铚谦钢笔简" panose="01010104010101010101" pitchFamily="2" charset="-122"/>
              </a:rPr>
              <a:t>《</a:t>
            </a:r>
            <a:r>
              <a:rPr lang="zh-CN" altLang="en-US" sz="2400" dirty="0">
                <a:solidFill>
                  <a:schemeClr val="bg1"/>
                </a:solidFill>
                <a:latin typeface="腾祥铚谦钢笔简" panose="01010104010101010101" pitchFamily="2" charset="-122"/>
                <a:ea typeface="腾祥铚谦钢笔简" panose="01010104010101010101" pitchFamily="2" charset="-122"/>
              </a:rPr>
              <a:t>中华人民共和国税收征收管理法</a:t>
            </a:r>
            <a:r>
              <a:rPr lang="en-US" altLang="zh-CN" sz="2400" dirty="0">
                <a:solidFill>
                  <a:schemeClr val="bg1"/>
                </a:solidFill>
                <a:latin typeface="腾祥铚谦钢笔简" panose="01010104010101010101" pitchFamily="2" charset="-122"/>
                <a:ea typeface="腾祥铚谦钢笔简" panose="01010104010101010101" pitchFamily="2" charset="-122"/>
              </a:rPr>
              <a:t>》</a:t>
            </a:r>
            <a:r>
              <a:rPr lang="zh-CN" altLang="en-US" sz="2400" dirty="0">
                <a:solidFill>
                  <a:schemeClr val="bg1"/>
                </a:solidFill>
                <a:latin typeface="腾祥铚谦钢笔简" panose="01010104010101010101" pitchFamily="2" charset="-122"/>
                <a:ea typeface="腾祥铚谦钢笔简" panose="01010104010101010101" pitchFamily="2" charset="-122"/>
              </a:rPr>
              <a:t>和有关法律法规的规定追究法律责任。</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第二十条 个人所得税的征收管理，依照本法和</a:t>
            </a:r>
            <a:r>
              <a:rPr lang="en-US" altLang="zh-CN" sz="2400" dirty="0">
                <a:solidFill>
                  <a:schemeClr val="bg1"/>
                </a:solidFill>
                <a:latin typeface="腾祥铚谦钢笔简" panose="01010104010101010101" pitchFamily="2" charset="-122"/>
                <a:ea typeface="腾祥铚谦钢笔简" panose="01010104010101010101" pitchFamily="2" charset="-122"/>
              </a:rPr>
              <a:t>《</a:t>
            </a:r>
            <a:r>
              <a:rPr lang="zh-CN" altLang="en-US" sz="2400" dirty="0">
                <a:solidFill>
                  <a:schemeClr val="bg1"/>
                </a:solidFill>
                <a:latin typeface="腾祥铚谦钢笔简" panose="01010104010101010101" pitchFamily="2" charset="-122"/>
                <a:ea typeface="腾祥铚谦钢笔简" panose="01010104010101010101" pitchFamily="2" charset="-122"/>
              </a:rPr>
              <a:t>中华人民共和国税收征收管理法</a:t>
            </a:r>
            <a:r>
              <a:rPr lang="en-US" altLang="zh-CN" sz="2400" dirty="0">
                <a:solidFill>
                  <a:schemeClr val="bg1"/>
                </a:solidFill>
                <a:latin typeface="腾祥铚谦钢笔简" panose="01010104010101010101" pitchFamily="2" charset="-122"/>
                <a:ea typeface="腾祥铚谦钢笔简" panose="01010104010101010101" pitchFamily="2" charset="-122"/>
              </a:rPr>
              <a:t>》</a:t>
            </a:r>
            <a:r>
              <a:rPr lang="zh-CN" altLang="en-US" sz="2400" dirty="0">
                <a:solidFill>
                  <a:schemeClr val="bg1"/>
                </a:solidFill>
                <a:latin typeface="腾祥铚谦钢笔简" panose="01010104010101010101" pitchFamily="2" charset="-122"/>
                <a:ea typeface="腾祥铚谦钢笔简" panose="01010104010101010101" pitchFamily="2" charset="-122"/>
              </a:rPr>
              <a:t>的规定执行。</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第二十一条 国务院根据本法制定实施条例。</a:t>
            </a:r>
          </a:p>
          <a:p>
            <a:pPr indent="457200">
              <a:lnSpc>
                <a:spcPct val="150000"/>
              </a:lnSpc>
            </a:pPr>
            <a:r>
              <a:rPr lang="zh-CN" altLang="en-US" sz="2400" dirty="0">
                <a:solidFill>
                  <a:schemeClr val="bg1"/>
                </a:solidFill>
                <a:latin typeface="腾祥铚谦钢笔简" panose="01010104010101010101" pitchFamily="2" charset="-122"/>
                <a:ea typeface="腾祥铚谦钢笔简" panose="01010104010101010101" pitchFamily="2" charset="-122"/>
              </a:rPr>
              <a:t>第二十二条 本法自公布之日起施行。</a:t>
            </a:r>
          </a:p>
        </p:txBody>
      </p:sp>
    </p:spTree>
    <p:extLst>
      <p:ext uri="{BB962C8B-B14F-4D97-AF65-F5344CB8AC3E}">
        <p14:creationId xmlns:p14="http://schemas.microsoft.com/office/powerpoint/2010/main" val="49366819"/>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图片 1"/>
          <p:cNvPicPr>
            <a:picLocks noChangeAspect="1" noChangeArrowheads="1"/>
          </p:cNvPicPr>
          <p:nvPr/>
        </p:nvPicPr>
        <p:blipFill>
          <a:blip r:embed="rId2">
            <a:extLst>
              <a:ext uri="{28A0092B-C50C-407E-A947-70E740481C1C}">
                <a14:useLocalDpi xmlns:a14="http://schemas.microsoft.com/office/drawing/2010/main" val="0"/>
              </a:ext>
            </a:extLst>
          </a:blip>
          <a:srcRect l="22403" t="35730" r="21910" b="39607"/>
          <a:stretch>
            <a:fillRect/>
          </a:stretch>
        </p:blipFill>
        <p:spPr bwMode="auto">
          <a:xfrm>
            <a:off x="2701925" y="2051050"/>
            <a:ext cx="67881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200" y="1188720"/>
            <a:ext cx="10622280" cy="4616648"/>
          </a:xfrm>
          <a:prstGeom prst="rect">
            <a:avLst/>
          </a:prstGeom>
        </p:spPr>
        <p:txBody>
          <a:bodyPr wrap="square">
            <a:spAutoFit/>
          </a:bodyPr>
          <a:lstStyle/>
          <a:p>
            <a:pPr indent="457200">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第一条 在中国境内有住所，或者无住所而一个纳税年度内在中国境内居住累计满一百八十三天的个人，为居民个人。居民个人从中国境内和境外取得的所得，依照本法规定缴纳个人所得税。</a:t>
            </a:r>
          </a:p>
          <a:p>
            <a:pPr indent="457200">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在中国境内无住所又不居住，或者无住所而一个纳税年度内在中国境内居住累计不满</a:t>
            </a:r>
            <a:r>
              <a:rPr lang="zh-CN" altLang="en-US" sz="2800" u="sng" dirty="0">
                <a:solidFill>
                  <a:schemeClr val="bg1"/>
                </a:solidFill>
                <a:latin typeface="腾祥铚谦钢笔简" panose="01010104010101010101" pitchFamily="2" charset="-122"/>
                <a:ea typeface="腾祥铚谦钢笔简" panose="01010104010101010101" pitchFamily="2" charset="-122"/>
              </a:rPr>
              <a:t>一百八十三</a:t>
            </a:r>
            <a:r>
              <a:rPr lang="zh-CN" altLang="en-US" sz="2800" dirty="0">
                <a:solidFill>
                  <a:schemeClr val="bg1"/>
                </a:solidFill>
                <a:latin typeface="腾祥铚谦钢笔简" panose="01010104010101010101" pitchFamily="2" charset="-122"/>
                <a:ea typeface="腾祥铚谦钢笔简" panose="01010104010101010101" pitchFamily="2" charset="-122"/>
              </a:rPr>
              <a:t>天的个人，为非居民个人。非居民个人从中国境内取得的所得，依照本法规定缴纳个人所得税。</a:t>
            </a:r>
          </a:p>
          <a:p>
            <a:pPr indent="457200">
              <a:lnSpc>
                <a:spcPct val="150000"/>
              </a:lnSpc>
            </a:pPr>
            <a:r>
              <a:rPr lang="zh-CN" altLang="en-US" sz="2800" dirty="0">
                <a:solidFill>
                  <a:schemeClr val="bg1"/>
                </a:solidFill>
                <a:latin typeface="腾祥铚谦钢笔简" panose="01010104010101010101" pitchFamily="2" charset="-122"/>
                <a:ea typeface="腾祥铚谦钢笔简" panose="01010104010101010101" pitchFamily="2" charset="-122"/>
              </a:rPr>
              <a:t>纳税年度，自公历一月一日起至十二月三十一日止。</a:t>
            </a:r>
          </a:p>
        </p:txBody>
      </p:sp>
    </p:spTree>
    <p:extLst>
      <p:ext uri="{BB962C8B-B14F-4D97-AF65-F5344CB8AC3E}">
        <p14:creationId xmlns:p14="http://schemas.microsoft.com/office/powerpoint/2010/main" val="39488291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3160" y="594360"/>
            <a:ext cx="7345680" cy="830997"/>
          </a:xfrm>
          <a:prstGeom prst="rect">
            <a:avLst/>
          </a:prstGeom>
          <a:noFill/>
        </p:spPr>
        <p:txBody>
          <a:bodyPr wrap="square" rtlCol="0">
            <a:spAutoFit/>
          </a:bodyPr>
          <a:lstStyle/>
          <a:p>
            <a:pPr algn="ctr"/>
            <a:r>
              <a:rPr lang="zh-CN" altLang="en-US" sz="4800" b="1" dirty="0" smtClean="0">
                <a:solidFill>
                  <a:schemeClr val="bg1"/>
                </a:solidFill>
                <a:latin typeface="腾祥铚谦钢笔简" panose="01010104010101010101" pitchFamily="2" charset="-122"/>
                <a:ea typeface="腾祥铚谦钢笔简" panose="01010104010101010101" pitchFamily="2" charset="-122"/>
              </a:rPr>
              <a:t>居民个人与非居民个人</a:t>
            </a:r>
            <a:endParaRPr lang="en-US" altLang="zh-CN" sz="4800" b="1" dirty="0" smtClean="0">
              <a:solidFill>
                <a:schemeClr val="bg1"/>
              </a:solidFill>
              <a:latin typeface="腾祥铚谦钢笔简" panose="01010104010101010101" pitchFamily="2" charset="-122"/>
              <a:ea typeface="腾祥铚谦钢笔简" panose="01010104010101010101" pitchFamily="2" charset="-122"/>
            </a:endParaRPr>
          </a:p>
        </p:txBody>
      </p:sp>
      <p:sp>
        <p:nvSpPr>
          <p:cNvPr id="3" name="TextBox 2"/>
          <p:cNvSpPr txBox="1"/>
          <p:nvPr/>
        </p:nvSpPr>
        <p:spPr>
          <a:xfrm>
            <a:off x="731520" y="1578320"/>
            <a:ext cx="3383280" cy="646331"/>
          </a:xfrm>
          <a:prstGeom prst="rect">
            <a:avLst/>
          </a:prstGeom>
          <a:noFill/>
        </p:spPr>
        <p:txBody>
          <a:bodyPr wrap="square" rtlCol="0">
            <a:spAutoFit/>
          </a:bodyPr>
          <a:lstStyle/>
          <a:p>
            <a:pPr algn="ctr"/>
            <a:r>
              <a:rPr lang="zh-CN" altLang="en-US" sz="3600" b="1" dirty="0" smtClean="0">
                <a:solidFill>
                  <a:schemeClr val="bg1"/>
                </a:solidFill>
                <a:latin typeface="腾祥铚谦钢笔简" panose="01010104010101010101" pitchFamily="2" charset="-122"/>
                <a:ea typeface="腾祥铚谦钢笔简" panose="01010104010101010101" pitchFamily="2" charset="-122"/>
              </a:rPr>
              <a:t>一百八十三天？</a:t>
            </a:r>
            <a:endParaRPr lang="zh-CN" altLang="en-US" sz="3600" b="1" dirty="0">
              <a:solidFill>
                <a:schemeClr val="bg1"/>
              </a:solidFill>
              <a:latin typeface="腾祥铚谦钢笔简" panose="01010104010101010101" pitchFamily="2" charset="-122"/>
              <a:ea typeface="腾祥铚谦钢笔简" panose="01010104010101010101" pitchFamily="2" charset="-122"/>
            </a:endParaRPr>
          </a:p>
        </p:txBody>
      </p:sp>
      <p:sp>
        <p:nvSpPr>
          <p:cNvPr id="4" name="矩形 3"/>
          <p:cNvSpPr/>
          <p:nvPr/>
        </p:nvSpPr>
        <p:spPr>
          <a:xfrm>
            <a:off x="1036320" y="2297725"/>
            <a:ext cx="9723120" cy="4154984"/>
          </a:xfrm>
          <a:prstGeom prst="rect">
            <a:avLst/>
          </a:prstGeom>
        </p:spPr>
        <p:txBody>
          <a:bodyPr wrap="square">
            <a:spAutoFit/>
          </a:bodyPr>
          <a:lstStyle/>
          <a:p>
            <a:pPr indent="457200"/>
            <a:r>
              <a:rPr lang="zh-CN" altLang="en-US" sz="2400" dirty="0" smtClean="0">
                <a:solidFill>
                  <a:schemeClr val="bg1"/>
                </a:solidFill>
                <a:latin typeface="腾祥铚谦钢笔简" panose="01010104010101010101" pitchFamily="2" charset="-122"/>
                <a:ea typeface="腾祥铚谦钢笔简" panose="01010104010101010101" pitchFamily="2" charset="-122"/>
              </a:rPr>
              <a:t>双边</a:t>
            </a:r>
            <a:r>
              <a:rPr lang="zh-CN" altLang="en-US" sz="2400" dirty="0">
                <a:solidFill>
                  <a:schemeClr val="bg1"/>
                </a:solidFill>
                <a:latin typeface="腾祥铚谦钢笔简" panose="01010104010101010101" pitchFamily="2" charset="-122"/>
                <a:ea typeface="腾祥铚谦钢笔简" panose="01010104010101010101" pitchFamily="2" charset="-122"/>
              </a:rPr>
              <a:t>税收协定中关于</a:t>
            </a:r>
            <a:r>
              <a:rPr lang="en-US" altLang="zh-CN" sz="2400" dirty="0">
                <a:solidFill>
                  <a:schemeClr val="bg1"/>
                </a:solidFill>
                <a:latin typeface="腾祥铚谦钢笔简" panose="01010104010101010101" pitchFamily="2" charset="-122"/>
                <a:ea typeface="腾祥铚谦钢笔简" panose="01010104010101010101" pitchFamily="2" charset="-122"/>
              </a:rPr>
              <a:t>183</a:t>
            </a:r>
            <a:r>
              <a:rPr lang="zh-CN" altLang="en-US" sz="2400" dirty="0">
                <a:solidFill>
                  <a:schemeClr val="bg1"/>
                </a:solidFill>
                <a:latin typeface="腾祥铚谦钢笔简" panose="01010104010101010101" pitchFamily="2" charset="-122"/>
                <a:ea typeface="腾祥铚谦钢笔简" panose="01010104010101010101" pitchFamily="2" charset="-122"/>
              </a:rPr>
              <a:t>天规则基本规定是：对缔约国一方居民因受雇取得的薪金、工资和其它类似报酬，可以在缔约国另一方征税</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r>
              <a:rPr lang="zh-CN" altLang="en-US" sz="2400" dirty="0" smtClean="0">
                <a:solidFill>
                  <a:schemeClr val="bg1"/>
                </a:solidFill>
                <a:latin typeface="腾祥铚谦钢笔简" panose="01010104010101010101" pitchFamily="2" charset="-122"/>
                <a:ea typeface="腾祥铚谦钢笔简" panose="01010104010101010101" pitchFamily="2" charset="-122"/>
              </a:rPr>
              <a:t>但</a:t>
            </a:r>
            <a:r>
              <a:rPr lang="zh-CN" altLang="en-US" sz="2400" dirty="0">
                <a:solidFill>
                  <a:schemeClr val="bg1"/>
                </a:solidFill>
                <a:latin typeface="腾祥铚谦钢笔简" panose="01010104010101010101" pitchFamily="2" charset="-122"/>
                <a:ea typeface="腾祥铚谦钢笔简" panose="01010104010101010101" pitchFamily="2" charset="-122"/>
              </a:rPr>
              <a:t>同时具备下述三个条件时，应仅由缔约国一方征税，缔约国另一方应予以免税</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r>
              <a:rPr lang="en-US" altLang="zh-CN" sz="2400" dirty="0">
                <a:solidFill>
                  <a:schemeClr val="bg1"/>
                </a:solidFill>
                <a:latin typeface="腾祥铚谦钢笔简" panose="01010104010101010101" pitchFamily="2" charset="-122"/>
                <a:ea typeface="腾祥铚谦钢笔简" panose="01010104010101010101" pitchFamily="2" charset="-122"/>
              </a:rPr>
              <a:t>1</a:t>
            </a:r>
            <a:r>
              <a:rPr lang="zh-CN" altLang="en-US" sz="2400" dirty="0">
                <a:solidFill>
                  <a:schemeClr val="bg1"/>
                </a:solidFill>
                <a:latin typeface="腾祥铚谦钢笔简" panose="01010104010101010101" pitchFamily="2" charset="-122"/>
                <a:ea typeface="腾祥铚谦钢笔简" panose="01010104010101010101" pitchFamily="2" charset="-122"/>
              </a:rPr>
              <a:t>）受雇者在缔约国另一方在一个年度（历年或会计年度）内停留累计不超过</a:t>
            </a:r>
            <a:r>
              <a:rPr lang="en-US" altLang="zh-CN" sz="2400" dirty="0">
                <a:solidFill>
                  <a:schemeClr val="bg1"/>
                </a:solidFill>
                <a:latin typeface="腾祥铚谦钢笔简" panose="01010104010101010101" pitchFamily="2" charset="-122"/>
                <a:ea typeface="腾祥铚谦钢笔简" panose="01010104010101010101" pitchFamily="2" charset="-122"/>
              </a:rPr>
              <a:t>183</a:t>
            </a:r>
            <a:r>
              <a:rPr lang="zh-CN" altLang="en-US" sz="2400" dirty="0">
                <a:solidFill>
                  <a:schemeClr val="bg1"/>
                </a:solidFill>
                <a:latin typeface="腾祥铚谦钢笔简" panose="01010104010101010101" pitchFamily="2" charset="-122"/>
                <a:ea typeface="腾祥铚谦钢笔简" panose="01010104010101010101" pitchFamily="2" charset="-122"/>
              </a:rPr>
              <a:t>天</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r>
              <a:rPr lang="en-US" altLang="zh-CN" sz="2400" dirty="0">
                <a:solidFill>
                  <a:schemeClr val="bg1"/>
                </a:solidFill>
                <a:latin typeface="腾祥铚谦钢笔简" panose="01010104010101010101" pitchFamily="2" charset="-122"/>
                <a:ea typeface="腾祥铚谦钢笔简" panose="01010104010101010101" pitchFamily="2" charset="-122"/>
              </a:rPr>
              <a:t>2</a:t>
            </a:r>
            <a:r>
              <a:rPr lang="zh-CN" altLang="en-US" sz="2400" dirty="0">
                <a:solidFill>
                  <a:schemeClr val="bg1"/>
                </a:solidFill>
                <a:latin typeface="腾祥铚谦钢笔简" panose="01010104010101010101" pitchFamily="2" charset="-122"/>
                <a:ea typeface="腾祥铚谦钢笔简" panose="01010104010101010101" pitchFamily="2" charset="-122"/>
              </a:rPr>
              <a:t>）其报酬不是由作为缔约国另一方居民（公民）的雇主或代表雇主支付</a:t>
            </a:r>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endParaRPr lang="en-US" altLang="zh-CN" sz="2400" dirty="0" smtClean="0">
              <a:solidFill>
                <a:schemeClr val="bg1"/>
              </a:solidFill>
              <a:latin typeface="腾祥铚谦钢笔简" panose="01010104010101010101" pitchFamily="2" charset="-122"/>
              <a:ea typeface="腾祥铚谦钢笔简" panose="01010104010101010101" pitchFamily="2" charset="-122"/>
            </a:endParaRPr>
          </a:p>
          <a:p>
            <a:pPr indent="457200"/>
            <a:r>
              <a:rPr lang="zh-CN" altLang="en-US" sz="2400" dirty="0" smtClean="0">
                <a:solidFill>
                  <a:schemeClr val="bg1"/>
                </a:solidFill>
                <a:latin typeface="腾祥铚谦钢笔简" panose="01010104010101010101" pitchFamily="2" charset="-122"/>
                <a:ea typeface="腾祥铚谦钢笔简" panose="01010104010101010101" pitchFamily="2" charset="-122"/>
              </a:rPr>
              <a:t>（</a:t>
            </a:r>
            <a:r>
              <a:rPr lang="en-US" altLang="zh-CN" sz="2400" dirty="0">
                <a:solidFill>
                  <a:schemeClr val="bg1"/>
                </a:solidFill>
                <a:latin typeface="腾祥铚谦钢笔简" panose="01010104010101010101" pitchFamily="2" charset="-122"/>
                <a:ea typeface="腾祥铚谦钢笔简" panose="01010104010101010101" pitchFamily="2" charset="-122"/>
              </a:rPr>
              <a:t>3</a:t>
            </a:r>
            <a:r>
              <a:rPr lang="zh-CN" altLang="en-US" sz="2400" dirty="0">
                <a:solidFill>
                  <a:schemeClr val="bg1"/>
                </a:solidFill>
                <a:latin typeface="腾祥铚谦钢笔简" panose="01010104010101010101" pitchFamily="2" charset="-122"/>
                <a:ea typeface="腾祥铚谦钢笔简" panose="01010104010101010101" pitchFamily="2" charset="-122"/>
              </a:rPr>
              <a:t>）其报酬不是由雇主设在缔约国另一方的常设机构或固定基地负担。但就董事费、退休金和政府职员以及教师和研究人员的跨国所得应遵从其特殊规定。</a:t>
            </a:r>
          </a:p>
        </p:txBody>
      </p:sp>
    </p:spTree>
    <p:extLst>
      <p:ext uri="{BB962C8B-B14F-4D97-AF65-F5344CB8AC3E}">
        <p14:creationId xmlns:p14="http://schemas.microsoft.com/office/powerpoint/2010/main" val="195094283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0600" y="1210270"/>
            <a:ext cx="10119360" cy="1969770"/>
          </a:xfrm>
          <a:prstGeom prst="rect">
            <a:avLst/>
          </a:prstGeom>
        </p:spPr>
        <p:txBody>
          <a:bodyPr wrap="square">
            <a:spAutoFit/>
          </a:bodyPr>
          <a:lstStyle/>
          <a:p>
            <a:pPr indent="457200">
              <a:lnSpc>
                <a:spcPct val="150000"/>
              </a:lnSpc>
            </a:pPr>
            <a:r>
              <a:rPr lang="zh-CN" altLang="en-US" sz="2800" dirty="0" smtClean="0">
                <a:solidFill>
                  <a:schemeClr val="bg1"/>
                </a:solidFill>
                <a:latin typeface="腾祥铚谦钢笔简" panose="01010104010101010101" pitchFamily="2" charset="-122"/>
                <a:ea typeface="腾祥铚谦钢笔简" panose="01010104010101010101" pitchFamily="2" charset="-122"/>
              </a:rPr>
              <a:t>第七条 居民</a:t>
            </a:r>
            <a:r>
              <a:rPr lang="zh-CN" altLang="en-US" sz="2800" dirty="0">
                <a:solidFill>
                  <a:schemeClr val="bg1"/>
                </a:solidFill>
                <a:latin typeface="腾祥铚谦钢笔简" panose="01010104010101010101" pitchFamily="2" charset="-122"/>
                <a:ea typeface="腾祥铚谦钢笔简" panose="01010104010101010101" pitchFamily="2" charset="-122"/>
              </a:rPr>
              <a:t>个人从中国境外取得的所得，可以从其应纳税额中抵免已在境外缴纳的个人所得税税额，但抵免额不得超过该纳税人境外所得依照本法规定计算的应纳税额。</a:t>
            </a:r>
          </a:p>
        </p:txBody>
      </p:sp>
    </p:spTree>
    <p:extLst>
      <p:ext uri="{BB962C8B-B14F-4D97-AF65-F5344CB8AC3E}">
        <p14:creationId xmlns:p14="http://schemas.microsoft.com/office/powerpoint/2010/main" val="3676772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927100"/>
            <a:ext cx="10783887"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5011271"/>
            <a:ext cx="6827520" cy="954107"/>
          </a:xfrm>
          <a:prstGeom prst="rect">
            <a:avLst/>
          </a:prstGeom>
        </p:spPr>
        <p:txBody>
          <a:bodyPr wrap="square">
            <a:spAutoFit/>
          </a:bodyPr>
          <a:lstStyle/>
          <a:p>
            <a:pPr indent="457200"/>
            <a:r>
              <a:rPr lang="zh-CN" altLang="en-US" sz="2800" dirty="0">
                <a:solidFill>
                  <a:schemeClr val="bg1"/>
                </a:solidFill>
                <a:latin typeface="华文新魏" panose="02010800040101010101" pitchFamily="2" charset="-122"/>
                <a:ea typeface="华文新魏" panose="02010800040101010101" pitchFamily="2" charset="-122"/>
              </a:rPr>
              <a:t>根据</a:t>
            </a:r>
            <a:r>
              <a:rPr lang="en-US" altLang="zh-CN" sz="2800" dirty="0">
                <a:solidFill>
                  <a:schemeClr val="bg1"/>
                </a:solidFill>
                <a:latin typeface="华文新魏" panose="02010800040101010101" pitchFamily="2" charset="-122"/>
                <a:ea typeface="华文新魏" panose="02010800040101010101" pitchFamily="2" charset="-122"/>
              </a:rPr>
              <a:t>《</a:t>
            </a:r>
            <a:r>
              <a:rPr lang="zh-CN" altLang="en-US" sz="2800" dirty="0">
                <a:solidFill>
                  <a:schemeClr val="bg1"/>
                </a:solidFill>
                <a:latin typeface="华文新魏" panose="02010800040101010101" pitchFamily="2" charset="-122"/>
                <a:ea typeface="华文新魏" panose="02010800040101010101" pitchFamily="2" charset="-122"/>
              </a:rPr>
              <a:t>国家安全法</a:t>
            </a:r>
            <a:r>
              <a:rPr lang="en-US" altLang="zh-CN" sz="2800" dirty="0">
                <a:solidFill>
                  <a:schemeClr val="bg1"/>
                </a:solidFill>
                <a:latin typeface="华文新魏" panose="02010800040101010101" pitchFamily="2" charset="-122"/>
                <a:ea typeface="华文新魏" panose="02010800040101010101" pitchFamily="2" charset="-122"/>
              </a:rPr>
              <a:t>》</a:t>
            </a:r>
            <a:r>
              <a:rPr lang="zh-CN" altLang="en-US" sz="2800" dirty="0">
                <a:solidFill>
                  <a:schemeClr val="bg1"/>
                </a:solidFill>
                <a:latin typeface="华文新魏" panose="02010800040101010101" pitchFamily="2" charset="-122"/>
                <a:ea typeface="华文新魏" panose="02010800040101010101" pitchFamily="2" charset="-122"/>
              </a:rPr>
              <a:t>对“境外”的解释，香港、</a:t>
            </a:r>
            <a:r>
              <a:rPr lang="zh-CN" altLang="en-US" sz="2800" dirty="0" smtClean="0">
                <a:solidFill>
                  <a:schemeClr val="bg1"/>
                </a:solidFill>
                <a:latin typeface="华文新魏" panose="02010800040101010101" pitchFamily="2" charset="-122"/>
                <a:ea typeface="华文新魏" panose="02010800040101010101" pitchFamily="2" charset="-122"/>
              </a:rPr>
              <a:t>澳门、台湾应该</a:t>
            </a:r>
            <a:r>
              <a:rPr lang="zh-CN" altLang="en-US" sz="2800" dirty="0">
                <a:solidFill>
                  <a:schemeClr val="bg1"/>
                </a:solidFill>
                <a:latin typeface="华文新魏" panose="02010800040101010101" pitchFamily="2" charset="-122"/>
                <a:ea typeface="华文新魏" panose="02010800040101010101" pitchFamily="2" charset="-122"/>
              </a:rPr>
              <a:t>属于“境外”</a:t>
            </a:r>
            <a:r>
              <a:rPr lang="zh-CN" altLang="en-US" sz="2800" dirty="0" smtClean="0">
                <a:solidFill>
                  <a:schemeClr val="bg1"/>
                </a:solidFill>
                <a:latin typeface="华文新魏" panose="02010800040101010101" pitchFamily="2" charset="-122"/>
                <a:ea typeface="华文新魏" panose="02010800040101010101" pitchFamily="2" charset="-122"/>
              </a:rPr>
              <a:t>。</a:t>
            </a:r>
            <a:endParaRPr lang="zh-CN" altLang="en-US" sz="2800" dirty="0">
              <a:solidFill>
                <a:schemeClr val="bg1"/>
              </a:solidFill>
              <a:latin typeface="华文新魏" panose="02010800040101010101" pitchFamily="2" charset="-122"/>
              <a:ea typeface="华文新魏" panose="02010800040101010101" pitchFamily="2" charset="-122"/>
            </a:endParaRPr>
          </a:p>
        </p:txBody>
      </p:sp>
      <p:grpSp>
        <p:nvGrpSpPr>
          <p:cNvPr id="13" name="组合 12"/>
          <p:cNvGrpSpPr/>
          <p:nvPr/>
        </p:nvGrpSpPr>
        <p:grpSpPr>
          <a:xfrm>
            <a:off x="4530421" y="594876"/>
            <a:ext cx="7253288" cy="5803900"/>
            <a:chOff x="3245965" y="572241"/>
            <a:chExt cx="7253288" cy="5803900"/>
          </a:xfrm>
        </p:grpSpPr>
        <p:grpSp>
          <p:nvGrpSpPr>
            <p:cNvPr id="12" name="组合 11"/>
            <p:cNvGrpSpPr/>
            <p:nvPr/>
          </p:nvGrpSpPr>
          <p:grpSpPr>
            <a:xfrm>
              <a:off x="3245965" y="572241"/>
              <a:ext cx="7253288" cy="5803900"/>
              <a:chOff x="2828925" y="619634"/>
              <a:chExt cx="7253288" cy="5803900"/>
            </a:xfrm>
          </p:grpSpPr>
          <p:pic>
            <p:nvPicPr>
              <p:cNvPr id="33794" name="Group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619634"/>
                <a:ext cx="7253288"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3" name="五角星 2"/>
              <p:cNvSpPr/>
              <p:nvPr/>
            </p:nvSpPr>
            <p:spPr bwMode="auto">
              <a:xfrm>
                <a:off x="7970520" y="2578418"/>
                <a:ext cx="288000" cy="288000"/>
              </a:xfrm>
              <a:prstGeom prst="star5">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sp>
            <p:nvSpPr>
              <p:cNvPr id="5" name="TextBox 4"/>
              <p:cNvSpPr txBox="1"/>
              <p:nvPr/>
            </p:nvSpPr>
            <p:spPr>
              <a:xfrm>
                <a:off x="7352520" y="5728526"/>
                <a:ext cx="1080480" cy="523220"/>
              </a:xfrm>
              <a:prstGeom prst="rect">
                <a:avLst/>
              </a:prstGeom>
              <a:noFill/>
            </p:spPr>
            <p:txBody>
              <a:bodyPr wrap="square" rtlCol="0">
                <a:spAutoFit/>
              </a:bodyPr>
              <a:lstStyle/>
              <a:p>
                <a:pPr algn="ctr"/>
                <a:r>
                  <a:rPr lang="zh-CN" altLang="en-US" sz="2800" b="1" dirty="0" smtClean="0">
                    <a:solidFill>
                      <a:schemeClr val="bg1"/>
                    </a:solidFill>
                    <a:latin typeface="华文彩云" panose="02010800040101010101" pitchFamily="2" charset="-122"/>
                    <a:ea typeface="华文彩云" panose="02010800040101010101" pitchFamily="2" charset="-122"/>
                  </a:rPr>
                  <a:t>澳门</a:t>
                </a:r>
                <a:endParaRPr lang="zh-CN" altLang="en-US" sz="2800" b="1" dirty="0">
                  <a:solidFill>
                    <a:schemeClr val="bg1"/>
                  </a:solidFill>
                  <a:latin typeface="华文彩云" panose="02010800040101010101" pitchFamily="2" charset="-122"/>
                  <a:ea typeface="华文彩云" panose="02010800040101010101" pitchFamily="2" charset="-122"/>
                </a:endParaRPr>
              </a:p>
            </p:txBody>
          </p:sp>
          <p:sp>
            <p:nvSpPr>
              <p:cNvPr id="9" name="TextBox 8"/>
              <p:cNvSpPr txBox="1"/>
              <p:nvPr/>
            </p:nvSpPr>
            <p:spPr>
              <a:xfrm>
                <a:off x="8011133" y="5390716"/>
                <a:ext cx="1080480" cy="523220"/>
              </a:xfrm>
              <a:prstGeom prst="rect">
                <a:avLst/>
              </a:prstGeom>
              <a:noFill/>
            </p:spPr>
            <p:txBody>
              <a:bodyPr wrap="square" rtlCol="0">
                <a:spAutoFit/>
              </a:bodyPr>
              <a:lstStyle/>
              <a:p>
                <a:pPr algn="ctr"/>
                <a:r>
                  <a:rPr lang="zh-CN" altLang="en-US" sz="2800" b="1" dirty="0">
                    <a:solidFill>
                      <a:schemeClr val="bg1"/>
                    </a:solidFill>
                    <a:latin typeface="华文彩云" panose="02010800040101010101" pitchFamily="2" charset="-122"/>
                    <a:ea typeface="华文彩云" panose="02010800040101010101" pitchFamily="2" charset="-122"/>
                  </a:rPr>
                  <a:t>香港</a:t>
                </a:r>
              </a:p>
            </p:txBody>
          </p:sp>
          <p:sp>
            <p:nvSpPr>
              <p:cNvPr id="10" name="TextBox 9"/>
              <p:cNvSpPr txBox="1"/>
              <p:nvPr/>
            </p:nvSpPr>
            <p:spPr>
              <a:xfrm>
                <a:off x="8900436" y="5137900"/>
                <a:ext cx="1080480" cy="523220"/>
              </a:xfrm>
              <a:prstGeom prst="rect">
                <a:avLst/>
              </a:prstGeom>
              <a:noFill/>
            </p:spPr>
            <p:txBody>
              <a:bodyPr wrap="square" rtlCol="0">
                <a:spAutoFit/>
              </a:bodyPr>
              <a:lstStyle/>
              <a:p>
                <a:pPr algn="ctr"/>
                <a:r>
                  <a:rPr lang="zh-CN" altLang="en-US" sz="2800" b="1" dirty="0">
                    <a:solidFill>
                      <a:schemeClr val="bg1"/>
                    </a:solidFill>
                    <a:latin typeface="华文彩云" panose="02010800040101010101" pitchFamily="2" charset="-122"/>
                    <a:ea typeface="华文彩云" panose="02010800040101010101" pitchFamily="2" charset="-122"/>
                  </a:rPr>
                  <a:t>台湾</a:t>
                </a:r>
              </a:p>
            </p:txBody>
          </p:sp>
        </p:grpSp>
        <p:sp>
          <p:nvSpPr>
            <p:cNvPr id="4" name="泪滴形 3"/>
            <p:cNvSpPr>
              <a:spLocks noChangeAspect="1"/>
            </p:cNvSpPr>
            <p:nvPr/>
          </p:nvSpPr>
          <p:spPr bwMode="auto">
            <a:xfrm rot="8100000">
              <a:off x="8049065" y="5388058"/>
              <a:ext cx="216000" cy="216000"/>
            </a:xfrm>
            <a:prstGeom prst="teardrop">
              <a:avLst>
                <a:gd name="adj" fmla="val 136667"/>
              </a:avLst>
            </a:prstGeom>
            <a:solidFill>
              <a:srgbClr val="FFFF00"/>
            </a:solidFill>
            <a:ln w="9525" cap="flat" cmpd="sng" algn="ctr">
              <a:solidFill>
                <a:srgbClr val="FFFF00"/>
              </a:solidFill>
              <a:prstDash val="solid"/>
              <a:round/>
              <a:headEnd type="none" w="med" len="med"/>
              <a:tailEnd type="none" w="med" len="med"/>
            </a:ln>
            <a:effectLst/>
            <a:scene3d>
              <a:camera prst="orthographicFront"/>
              <a:lightRig rig="threePt" dir="t"/>
            </a:scene3d>
            <a:sp3d>
              <a:bevelT w="165100" prst="coolSlant"/>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sp>
          <p:nvSpPr>
            <p:cNvPr id="8" name="泪滴形 7"/>
            <p:cNvSpPr>
              <a:spLocks noChangeAspect="1"/>
            </p:cNvSpPr>
            <p:nvPr/>
          </p:nvSpPr>
          <p:spPr bwMode="auto">
            <a:xfrm rot="8100000">
              <a:off x="8279560" y="5235323"/>
              <a:ext cx="216000" cy="216000"/>
            </a:xfrm>
            <a:prstGeom prst="teardrop">
              <a:avLst>
                <a:gd name="adj" fmla="val 136667"/>
              </a:avLst>
            </a:prstGeom>
            <a:solidFill>
              <a:srgbClr val="FFFF00"/>
            </a:solidFill>
            <a:ln w="9525" cap="flat" cmpd="sng" algn="ctr">
              <a:solidFill>
                <a:srgbClr val="FFFF00"/>
              </a:solidFill>
              <a:prstDash val="solid"/>
              <a:round/>
              <a:headEnd type="none" w="med" len="med"/>
              <a:tailEnd type="none" w="med" len="med"/>
            </a:ln>
            <a:effectLst/>
            <a:scene3d>
              <a:camera prst="orthographicFront"/>
              <a:lightRig rig="threePt" dir="t"/>
            </a:scene3d>
            <a:sp3d>
              <a:bevelT w="165100" prst="coolSlant"/>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sp>
          <p:nvSpPr>
            <p:cNvPr id="7" name="泪滴形 6"/>
            <p:cNvSpPr>
              <a:spLocks noChangeAspect="1"/>
            </p:cNvSpPr>
            <p:nvPr/>
          </p:nvSpPr>
          <p:spPr bwMode="auto">
            <a:xfrm rot="8100000">
              <a:off x="9248647" y="4982507"/>
              <a:ext cx="216000" cy="216000"/>
            </a:xfrm>
            <a:prstGeom prst="teardrop">
              <a:avLst>
                <a:gd name="adj" fmla="val 136667"/>
              </a:avLst>
            </a:prstGeom>
            <a:solidFill>
              <a:srgbClr val="FFFF00"/>
            </a:solidFill>
            <a:ln w="9525" cap="flat" cmpd="sng" algn="ctr">
              <a:solidFill>
                <a:srgbClr val="FFFF00"/>
              </a:solidFill>
              <a:prstDash val="solid"/>
              <a:round/>
              <a:headEnd type="none" w="med" len="med"/>
              <a:tailEnd type="none" w="med" len="med"/>
            </a:ln>
            <a:effectLst/>
            <a:scene3d>
              <a:camera prst="orthographicFront"/>
              <a:lightRig rig="threePt" dir="t"/>
            </a:scene3d>
            <a:sp3d>
              <a:bevelT w="165100" prst="coolSlant"/>
            </a:sp3d>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ndParaRPr>
            </a:p>
          </p:txBody>
        </p:sp>
      </p:grpSp>
      <p:sp>
        <p:nvSpPr>
          <p:cNvPr id="11" name="矩形 10"/>
          <p:cNvSpPr/>
          <p:nvPr/>
        </p:nvSpPr>
        <p:spPr>
          <a:xfrm>
            <a:off x="318417" y="1718275"/>
            <a:ext cx="4425363" cy="2246769"/>
          </a:xfrm>
          <a:prstGeom prst="rect">
            <a:avLst/>
          </a:prstGeom>
        </p:spPr>
        <p:txBody>
          <a:bodyPr wrap="square">
            <a:spAutoFit/>
          </a:bodyPr>
          <a:lstStyle/>
          <a:p>
            <a:pPr lvl="0" indent="457200"/>
            <a:r>
              <a:rPr lang="zh-CN" altLang="en-US" sz="2800" dirty="0">
                <a:solidFill>
                  <a:srgbClr val="FFFFFF"/>
                </a:solidFill>
                <a:latin typeface="华文新魏" panose="02010800040101010101" pitchFamily="2" charset="-122"/>
                <a:ea typeface="华文新魏" panose="02010800040101010101" pitchFamily="2" charset="-122"/>
              </a:rPr>
              <a:t>“境外”的解释是：境外是指中华人民共和国领域以外或者领域以内中华人民共和国政府尚未实施行政管辖的地域。</a:t>
            </a:r>
          </a:p>
        </p:txBody>
      </p:sp>
      <p:sp>
        <p:nvSpPr>
          <p:cNvPr id="14" name="TextBox 13"/>
          <p:cNvSpPr txBox="1"/>
          <p:nvPr/>
        </p:nvSpPr>
        <p:spPr>
          <a:xfrm>
            <a:off x="0" y="503436"/>
            <a:ext cx="4389120" cy="707886"/>
          </a:xfrm>
          <a:prstGeom prst="rect">
            <a:avLst/>
          </a:prstGeom>
          <a:noFill/>
        </p:spPr>
        <p:txBody>
          <a:bodyPr wrap="square" rtlCol="0">
            <a:spAutoFit/>
          </a:bodyPr>
          <a:lstStyle/>
          <a:p>
            <a:pPr algn="ctr"/>
            <a:r>
              <a:rPr lang="zh-CN" altLang="en-US" sz="4000" dirty="0" smtClean="0">
                <a:solidFill>
                  <a:schemeClr val="bg1"/>
                </a:solidFill>
                <a:latin typeface="华文行楷" panose="02010800040101010101" pitchFamily="2" charset="-122"/>
                <a:ea typeface="华文行楷" panose="02010800040101010101" pitchFamily="2" charset="-122"/>
              </a:rPr>
              <a:t>中华人民共和国</a:t>
            </a:r>
            <a:endParaRPr lang="zh-CN" altLang="en-US" sz="4000" dirty="0">
              <a:solidFill>
                <a:schemeClr val="bg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8524173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barn(inHorizontal)">
                                      <p:cBhvr>
                                        <p:cTn id="14" dur="5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smtClean="0">
                <a:solidFill>
                  <a:schemeClr val="bg1"/>
                </a:solidFill>
                <a:latin typeface="腾祥铚谦钢笔简" panose="01010104010101010101" pitchFamily="2" charset="-122"/>
                <a:ea typeface="腾祥铚谦钢笔简" panose="01010104010101010101" pitchFamily="2" charset="-122"/>
              </a:rPr>
              <a:t>起征点≠免征额</a:t>
            </a:r>
            <a:endParaRPr lang="zh-CN" altLang="en-US" dirty="0">
              <a:solidFill>
                <a:schemeClr val="bg1"/>
              </a:solidFill>
              <a:latin typeface="腾祥铚谦钢笔简" panose="01010104010101010101" pitchFamily="2" charset="-122"/>
              <a:ea typeface="腾祥铚谦钢笔简" panose="01010104010101010101" pitchFamily="2" charset="-122"/>
            </a:endParaRPr>
          </a:p>
        </p:txBody>
      </p:sp>
      <p:sp>
        <p:nvSpPr>
          <p:cNvPr id="4" name="文本占位符 3"/>
          <p:cNvSpPr>
            <a:spLocks noGrp="1"/>
          </p:cNvSpPr>
          <p:nvPr>
            <p:ph type="body" idx="1"/>
          </p:nvPr>
        </p:nvSpPr>
        <p:spPr/>
        <p:txBody>
          <a:bodyPr/>
          <a:lstStyle/>
          <a:p>
            <a:pPr algn="ctr"/>
            <a:r>
              <a:rPr lang="zh-CN" altLang="en-US" sz="3200" dirty="0" smtClean="0">
                <a:solidFill>
                  <a:schemeClr val="bg1"/>
                </a:solidFill>
                <a:latin typeface="腾祥铚谦钢笔简" panose="01010104010101010101" pitchFamily="2" charset="-122"/>
                <a:ea typeface="腾祥铚谦钢笔简" panose="01010104010101010101" pitchFamily="2" charset="-122"/>
              </a:rPr>
              <a:t>起征点</a:t>
            </a:r>
            <a:endParaRPr lang="zh-CN" altLang="en-US" sz="3200" dirty="0">
              <a:solidFill>
                <a:schemeClr val="bg1"/>
              </a:solidFill>
              <a:latin typeface="腾祥铚谦钢笔简" panose="01010104010101010101" pitchFamily="2" charset="-122"/>
              <a:ea typeface="腾祥铚谦钢笔简" panose="01010104010101010101" pitchFamily="2" charset="-122"/>
            </a:endParaRPr>
          </a:p>
        </p:txBody>
      </p:sp>
      <p:sp>
        <p:nvSpPr>
          <p:cNvPr id="5" name="内容占位符 4"/>
          <p:cNvSpPr>
            <a:spLocks noGrp="1"/>
          </p:cNvSpPr>
          <p:nvPr>
            <p:ph sz="half" idx="2"/>
          </p:nvPr>
        </p:nvSpPr>
        <p:spPr/>
        <p:txBody>
          <a:bodyPr anchor="t"/>
          <a:lstStyle/>
          <a:p>
            <a:pPr indent="619200">
              <a:lnSpc>
                <a:spcPct val="150000"/>
              </a:lnSpc>
            </a:pPr>
            <a:r>
              <a:rPr lang="zh-CN" altLang="en-US" dirty="0">
                <a:solidFill>
                  <a:schemeClr val="bg1"/>
                </a:solidFill>
                <a:latin typeface="腾祥铚谦钢笔简" panose="01010104010101010101" pitchFamily="2" charset="-122"/>
                <a:ea typeface="腾祥铚谦钢笔简" panose="01010104010101010101" pitchFamily="2" charset="-122"/>
              </a:rPr>
              <a:t>所谓起征点，是征税对象达到征税数额开始征税的界限。征税对象的数额未达到起征点时不征税。一旦征税对象的数额达到或超过起征点时，则要就其全部的数额征税，而不是仅对其超过起征点的部分征税</a:t>
            </a:r>
            <a:r>
              <a:rPr lang="zh-CN" altLang="en-US" dirty="0" smtClean="0">
                <a:solidFill>
                  <a:schemeClr val="bg1"/>
                </a:solidFill>
                <a:latin typeface="腾祥铚谦钢笔简" panose="01010104010101010101" pitchFamily="2" charset="-122"/>
                <a:ea typeface="腾祥铚谦钢笔简" panose="01010104010101010101" pitchFamily="2" charset="-122"/>
              </a:rPr>
              <a:t>。</a:t>
            </a:r>
            <a:endParaRPr lang="zh-CN" altLang="en-US" dirty="0">
              <a:solidFill>
                <a:schemeClr val="bg1"/>
              </a:solidFill>
              <a:latin typeface="腾祥铚谦钢笔简" panose="01010104010101010101" pitchFamily="2" charset="-122"/>
              <a:ea typeface="腾祥铚谦钢笔简" panose="01010104010101010101" pitchFamily="2" charset="-122"/>
            </a:endParaRPr>
          </a:p>
        </p:txBody>
      </p:sp>
      <p:sp>
        <p:nvSpPr>
          <p:cNvPr id="6" name="文本占位符 5"/>
          <p:cNvSpPr>
            <a:spLocks noGrp="1"/>
          </p:cNvSpPr>
          <p:nvPr>
            <p:ph type="body" sz="quarter" idx="3"/>
          </p:nvPr>
        </p:nvSpPr>
        <p:spPr/>
        <p:txBody>
          <a:bodyPr/>
          <a:lstStyle/>
          <a:p>
            <a:pPr algn="ctr"/>
            <a:r>
              <a:rPr lang="zh-CN" altLang="en-US" sz="3200" dirty="0" smtClean="0">
                <a:solidFill>
                  <a:schemeClr val="bg1"/>
                </a:solidFill>
                <a:latin typeface="腾祥铚谦钢笔简" panose="01010104010101010101" pitchFamily="2" charset="-122"/>
                <a:ea typeface="腾祥铚谦钢笔简" panose="01010104010101010101" pitchFamily="2" charset="-122"/>
              </a:rPr>
              <a:t>免征额</a:t>
            </a:r>
            <a:endParaRPr lang="zh-CN" altLang="en-US" sz="3200" dirty="0">
              <a:solidFill>
                <a:schemeClr val="bg1"/>
              </a:solidFill>
              <a:latin typeface="腾祥铚谦钢笔简" panose="01010104010101010101" pitchFamily="2" charset="-122"/>
              <a:ea typeface="腾祥铚谦钢笔简" panose="01010104010101010101" pitchFamily="2" charset="-122"/>
            </a:endParaRPr>
          </a:p>
        </p:txBody>
      </p:sp>
      <p:sp>
        <p:nvSpPr>
          <p:cNvPr id="7" name="内容占位符 6"/>
          <p:cNvSpPr>
            <a:spLocks noGrp="1"/>
          </p:cNvSpPr>
          <p:nvPr>
            <p:ph sz="quarter" idx="4"/>
          </p:nvPr>
        </p:nvSpPr>
        <p:spPr/>
        <p:txBody>
          <a:bodyPr anchor="t"/>
          <a:lstStyle/>
          <a:p>
            <a:pPr indent="619200">
              <a:lnSpc>
                <a:spcPct val="150000"/>
              </a:lnSpc>
            </a:pPr>
            <a:r>
              <a:rPr lang="zh-CN" altLang="en-US" dirty="0">
                <a:solidFill>
                  <a:schemeClr val="bg1"/>
                </a:solidFill>
                <a:latin typeface="腾祥铚谦钢笔简" panose="01010104010101010101" pitchFamily="2" charset="-122"/>
                <a:ea typeface="腾祥铚谦钢笔简" panose="01010104010101010101" pitchFamily="2" charset="-122"/>
              </a:rPr>
              <a:t>所谓免征额是在征税对象总额中免予征税的数额。它是按照一定标准从征税对象总额中预先减除的数额。免征额部分不征税，只对超过免征额部分征税</a:t>
            </a:r>
            <a:r>
              <a:rPr lang="zh-CN" altLang="en-US" dirty="0" smtClean="0">
                <a:solidFill>
                  <a:schemeClr val="bg1"/>
                </a:solidFill>
                <a:latin typeface="腾祥铚谦钢笔简" panose="01010104010101010101" pitchFamily="2" charset="-122"/>
                <a:ea typeface="腾祥铚谦钢笔简" panose="01010104010101010101" pitchFamily="2" charset="-122"/>
              </a:rPr>
              <a:t>。</a:t>
            </a:r>
            <a:endParaRPr lang="zh-CN" altLang="en-US" dirty="0">
              <a:solidFill>
                <a:schemeClr val="bg1"/>
              </a:solidFill>
              <a:latin typeface="腾祥铚谦钢笔简" panose="01010104010101010101" pitchFamily="2" charset="-122"/>
              <a:ea typeface="腾祥铚谦钢笔简" panose="01010104010101010101" pitchFamily="2" charset="-122"/>
            </a:endParaRPr>
          </a:p>
        </p:txBody>
      </p:sp>
    </p:spTree>
    <p:extLst>
      <p:ext uri="{BB962C8B-B14F-4D97-AF65-F5344CB8AC3E}">
        <p14:creationId xmlns:p14="http://schemas.microsoft.com/office/powerpoint/2010/main" val="217983105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4" dur="500"/>
                                        <p:tgtEl>
                                          <p:spTgt spid="4">
                                            <p:txEl>
                                              <p:pRg st="0" end="0"/>
                                            </p:txEl>
                                          </p:spTgt>
                                        </p:tgtEl>
                                      </p:cBhvr>
                                    </p:animEffec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p:cTn id="18"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6" dur="500"/>
                                        <p:tgtEl>
                                          <p:spTgt spid="6">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p:cTn id="29"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build="p"/>
      <p:bldP spid="6" grpId="0" build="p"/>
      <p:bldP spid="7" grpId="0" build="p"/>
    </p:bldLst>
  </p:timing>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altLang="zh-CN" sz="18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en-US" altLang="zh-CN" sz="18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431</TotalTime>
  <Pages>0</Pages>
  <Words>3092</Words>
  <Characters>0</Characters>
  <Application>Microsoft Office PowerPoint</Application>
  <DocSecurity>0</DocSecurity>
  <PresentationFormat>自定义</PresentationFormat>
  <Lines>0</Lines>
  <Paragraphs>264</Paragraphs>
  <Slides>37</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Arial</vt:lpstr>
      <vt:lpstr>宋体</vt:lpstr>
      <vt:lpstr>华文行楷</vt:lpstr>
      <vt:lpstr>华文彩云</vt:lpstr>
      <vt:lpstr>微软雅黑</vt:lpstr>
      <vt:lpstr>华文新魏</vt:lpstr>
      <vt:lpstr>Calibri Light</vt:lpstr>
      <vt:lpstr>腾祥铚谦钢笔简</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起征点≠免征额</vt:lpstr>
      <vt:lpstr>PowerPoint 演示文稿</vt:lpstr>
      <vt:lpstr>人民币汇率中间价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2018个税修正案解读</dc:title>
  <dc:creator>jiangyujie</dc:creator>
  <cp:lastModifiedBy>JYJ</cp:lastModifiedBy>
  <cp:revision>147</cp:revision>
  <dcterms:created xsi:type="dcterms:W3CDTF">2013-08-29T10:54:42Z</dcterms:created>
  <dcterms:modified xsi:type="dcterms:W3CDTF">2018-09-15T05:20:35Z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2052-9.1.0.4518</vt:lpwstr>
  </property>
</Properties>
</file>